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8" r:id="rId4"/>
    <p:sldId id="274" r:id="rId5"/>
    <p:sldId id="275" r:id="rId6"/>
    <p:sldId id="280" r:id="rId7"/>
    <p:sldId id="278" r:id="rId8"/>
    <p:sldId id="261" r:id="rId9"/>
    <p:sldId id="277" r:id="rId10"/>
    <p:sldId id="266" r:id="rId11"/>
    <p:sldId id="272" r:id="rId12"/>
    <p:sldId id="276" r:id="rId13"/>
    <p:sldId id="263" r:id="rId14"/>
    <p:sldId id="264" r:id="rId15"/>
    <p:sldId id="265" r:id="rId16"/>
    <p:sldId id="267" r:id="rId17"/>
    <p:sldId id="268" r:id="rId18"/>
    <p:sldId id="281" r:id="rId19"/>
    <p:sldId id="282" r:id="rId20"/>
    <p:sldId id="269" r:id="rId21"/>
    <p:sldId id="271" r:id="rId22"/>
    <p:sldId id="273"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117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9DA404-F52B-4AE7-9008-138A7714CE14}" type="datetimeFigureOut">
              <a:rPr lang="en-US" smtClean="0"/>
              <a:t>6/20/2024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57EA04-3FDA-4576-B741-EB4915410133}" type="slidenum">
              <a:rPr lang="en-US" smtClean="0"/>
              <a:t>‹#›</a:t>
            </a:fld>
            <a:endParaRPr lang="en-US"/>
          </a:p>
        </p:txBody>
      </p:sp>
    </p:spTree>
    <p:extLst>
      <p:ext uri="{BB962C8B-B14F-4D97-AF65-F5344CB8AC3E}">
        <p14:creationId xmlns:p14="http://schemas.microsoft.com/office/powerpoint/2010/main" val="3028729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57EA04-3FDA-4576-B741-EB4915410133}" type="slidenum">
              <a:rPr lang="en-US" smtClean="0"/>
              <a:t>17</a:t>
            </a:fld>
            <a:endParaRPr lang="en-US"/>
          </a:p>
        </p:txBody>
      </p:sp>
    </p:spTree>
    <p:extLst>
      <p:ext uri="{BB962C8B-B14F-4D97-AF65-F5344CB8AC3E}">
        <p14:creationId xmlns:p14="http://schemas.microsoft.com/office/powerpoint/2010/main" val="3619730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57EA04-3FDA-4576-B741-EB4915410133}" type="slidenum">
              <a:rPr lang="en-US" smtClean="0"/>
              <a:t>18</a:t>
            </a:fld>
            <a:endParaRPr lang="en-US"/>
          </a:p>
        </p:txBody>
      </p:sp>
    </p:spTree>
    <p:extLst>
      <p:ext uri="{BB962C8B-B14F-4D97-AF65-F5344CB8AC3E}">
        <p14:creationId xmlns:p14="http://schemas.microsoft.com/office/powerpoint/2010/main" val="628927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D657EA04-3FDA-4576-B741-EB4915410133}" type="slidenum">
              <a:rPr lang="en-US" smtClean="0"/>
              <a:t>20</a:t>
            </a:fld>
            <a:endParaRPr lang="en-US"/>
          </a:p>
        </p:txBody>
      </p:sp>
    </p:spTree>
    <p:extLst>
      <p:ext uri="{BB962C8B-B14F-4D97-AF65-F5344CB8AC3E}">
        <p14:creationId xmlns:p14="http://schemas.microsoft.com/office/powerpoint/2010/main" val="2080371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0501" y="381000"/>
            <a:ext cx="9525000" cy="1828799"/>
          </a:xfrm>
          <a:prstGeom prst="rect">
            <a:avLst/>
          </a:prstGeom>
          <a:effectLst>
            <a:glow rad="63500">
              <a:schemeClr val="accent2">
                <a:satMod val="175000"/>
                <a:alpha val="40000"/>
              </a:schemeClr>
            </a:glow>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smtClean="0">
                <a:solidFill>
                  <a:srgbClr val="0070C0"/>
                </a:solidFill>
              </a:rPr>
              <a:t>APPLYING SCIENTIFIC WASTE MANAGEMENT TECHNOLOGY</a:t>
            </a:r>
            <a:r>
              <a:rPr lang="en-US" sz="2800" b="1" u="sng" dirty="0" smtClean="0">
                <a:solidFill>
                  <a:srgbClr val="0070C0"/>
                </a:solidFill>
              </a:rPr>
              <a:t/>
            </a:r>
            <a:br>
              <a:rPr lang="en-US" sz="2800" b="1" u="sng" dirty="0" smtClean="0">
                <a:solidFill>
                  <a:srgbClr val="0070C0"/>
                </a:solidFill>
              </a:rPr>
            </a:br>
            <a:r>
              <a:rPr lang="en-US" sz="2800" b="1" u="sng" dirty="0" smtClean="0">
                <a:solidFill>
                  <a:srgbClr val="0070C0"/>
                </a:solidFill>
              </a:rPr>
              <a:t>FOR</a:t>
            </a:r>
            <a:br>
              <a:rPr lang="en-US" sz="2800" b="1" u="sng" dirty="0" smtClean="0">
                <a:solidFill>
                  <a:srgbClr val="0070C0"/>
                </a:solidFill>
              </a:rPr>
            </a:br>
            <a:r>
              <a:rPr lang="en-US" sz="2800" b="1" u="sng" dirty="0" smtClean="0">
                <a:solidFill>
                  <a:srgbClr val="0070C0"/>
                </a:solidFill>
              </a:rPr>
              <a:t> LITTER WASTE IN POULTRY FARMS</a:t>
            </a:r>
            <a:br>
              <a:rPr lang="en-US" sz="2800" b="1" u="sng" dirty="0" smtClean="0">
                <a:solidFill>
                  <a:srgbClr val="0070C0"/>
                </a:solidFill>
              </a:rPr>
            </a:br>
            <a:endParaRPr lang="en-US" sz="2800" u="sng" dirty="0">
              <a:solidFill>
                <a:srgbClr val="0070C0"/>
              </a:solidFill>
            </a:endParaRP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7999" y="4295192"/>
            <a:ext cx="3048000" cy="1210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ubtitle 5"/>
          <p:cNvSpPr txBox="1">
            <a:spLocks noGrp="1"/>
          </p:cNvSpPr>
          <p:nvPr>
            <p:ph type="subTitle" idx="1"/>
          </p:nvPr>
        </p:nvSpPr>
        <p:spPr>
          <a:xfrm>
            <a:off x="1981200" y="5310628"/>
            <a:ext cx="4876800" cy="1471172"/>
          </a:xfrm>
          <a:prstGeom prst="rect">
            <a:avLst/>
          </a:prstGeom>
          <a:noFill/>
        </p:spPr>
        <p:txBody>
          <a:bodyPr wrap="square" rtlCol="0">
            <a:spAutoFit/>
          </a:bodyPr>
          <a:lstStyle/>
          <a:p>
            <a:r>
              <a:rPr lang="en-US" dirty="0" smtClean="0">
                <a:solidFill>
                  <a:schemeClr val="accent1">
                    <a:lumMod val="50000"/>
                  </a:schemeClr>
                </a:solidFill>
              </a:rPr>
              <a:t>    </a:t>
            </a:r>
            <a:r>
              <a:rPr lang="en-US" sz="1200" dirty="0" smtClean="0">
                <a:solidFill>
                  <a:srgbClr val="0070C0"/>
                </a:solidFill>
              </a:rPr>
              <a:t>Urja Bio System Pvt. Ltd.</a:t>
            </a:r>
          </a:p>
          <a:p>
            <a:r>
              <a:rPr lang="en-US" sz="1200" dirty="0" smtClean="0">
                <a:solidFill>
                  <a:srgbClr val="0070C0"/>
                </a:solidFill>
              </a:rPr>
              <a:t>        </a:t>
            </a:r>
            <a:r>
              <a:rPr lang="en-US" sz="1200" dirty="0" smtClean="0">
                <a:solidFill>
                  <a:srgbClr val="0070C0"/>
                </a:solidFill>
              </a:rPr>
              <a:t>302</a:t>
            </a:r>
            <a:r>
              <a:rPr lang="en-US" sz="1200" dirty="0" smtClean="0">
                <a:solidFill>
                  <a:srgbClr val="0070C0"/>
                </a:solidFill>
              </a:rPr>
              <a:t>, Amelia, </a:t>
            </a:r>
            <a:r>
              <a:rPr lang="en-US" sz="1200" dirty="0" err="1" smtClean="0">
                <a:solidFill>
                  <a:srgbClr val="0070C0"/>
                </a:solidFill>
              </a:rPr>
              <a:t>Rege</a:t>
            </a:r>
            <a:r>
              <a:rPr lang="en-US" sz="1200" dirty="0" smtClean="0">
                <a:solidFill>
                  <a:srgbClr val="0070C0"/>
                </a:solidFill>
              </a:rPr>
              <a:t> Path, </a:t>
            </a:r>
            <a:r>
              <a:rPr lang="en-US" sz="1200" dirty="0" err="1" smtClean="0">
                <a:solidFill>
                  <a:srgbClr val="0070C0"/>
                </a:solidFill>
              </a:rPr>
              <a:t>Lakaki</a:t>
            </a:r>
            <a:r>
              <a:rPr lang="en-US" sz="1200" dirty="0" smtClean="0">
                <a:solidFill>
                  <a:srgbClr val="0070C0"/>
                </a:solidFill>
              </a:rPr>
              <a:t> Path,</a:t>
            </a:r>
            <a:endParaRPr lang="en-US" sz="1200" dirty="0" smtClean="0">
              <a:solidFill>
                <a:srgbClr val="0070C0"/>
              </a:solidFill>
            </a:endParaRPr>
          </a:p>
          <a:p>
            <a:r>
              <a:rPr lang="en-US" sz="1200" dirty="0" smtClean="0">
                <a:solidFill>
                  <a:srgbClr val="0070C0"/>
                </a:solidFill>
              </a:rPr>
              <a:t>     </a:t>
            </a:r>
            <a:r>
              <a:rPr lang="en-US" sz="1200" dirty="0" smtClean="0">
                <a:solidFill>
                  <a:srgbClr val="0070C0"/>
                </a:solidFill>
              </a:rPr>
              <a:t>Model Colony, </a:t>
            </a:r>
            <a:r>
              <a:rPr lang="en-US" sz="1200" dirty="0" err="1" smtClean="0">
                <a:solidFill>
                  <a:srgbClr val="0070C0"/>
                </a:solidFill>
              </a:rPr>
              <a:t>Shivajinagar</a:t>
            </a:r>
            <a:r>
              <a:rPr lang="en-US" sz="1200" dirty="0" smtClean="0">
                <a:solidFill>
                  <a:srgbClr val="0070C0"/>
                </a:solidFill>
              </a:rPr>
              <a:t>, Pune -411006</a:t>
            </a:r>
          </a:p>
          <a:p>
            <a:r>
              <a:rPr lang="en-US" sz="1200" dirty="0" smtClean="0">
                <a:solidFill>
                  <a:srgbClr val="0070C0"/>
                </a:solidFill>
              </a:rPr>
              <a:t>         </a:t>
            </a:r>
            <a:r>
              <a:rPr lang="en-US" sz="1200" dirty="0" smtClean="0">
                <a:solidFill>
                  <a:srgbClr val="0070C0"/>
                </a:solidFill>
              </a:rPr>
              <a:t>Phone - +917774043040</a:t>
            </a:r>
          </a:p>
          <a:p>
            <a:r>
              <a:rPr lang="en-US" sz="1200" dirty="0" smtClean="0">
                <a:solidFill>
                  <a:srgbClr val="0070C0"/>
                </a:solidFill>
              </a:rPr>
              <a:t>   </a:t>
            </a:r>
            <a:r>
              <a:rPr lang="en-US" sz="1200" dirty="0" smtClean="0">
                <a:solidFill>
                  <a:srgbClr val="0070C0"/>
                </a:solidFill>
              </a:rPr>
              <a:t>     </a:t>
            </a:r>
            <a:r>
              <a:rPr lang="en-US" sz="1200" dirty="0" smtClean="0">
                <a:solidFill>
                  <a:srgbClr val="0070C0"/>
                </a:solidFill>
              </a:rPr>
              <a:t>www.urjabiosystems.com</a:t>
            </a:r>
            <a:endParaRPr lang="en-US" sz="1200" dirty="0">
              <a:solidFill>
                <a:srgbClr val="0070C0"/>
              </a:solidFill>
            </a:endParaRPr>
          </a:p>
        </p:txBody>
      </p:sp>
      <p:sp>
        <p:nvSpPr>
          <p:cNvPr id="2" name="Rectangle 1"/>
          <p:cNvSpPr/>
          <p:nvPr/>
        </p:nvSpPr>
        <p:spPr>
          <a:xfrm>
            <a:off x="76200" y="76200"/>
            <a:ext cx="8991600" cy="6705600"/>
          </a:xfrm>
          <a:prstGeom prst="rect">
            <a:avLst/>
          </a:prstGeom>
          <a:no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8409"/>
          <a:stretch/>
        </p:blipFill>
        <p:spPr>
          <a:xfrm>
            <a:off x="2608289" y="1964166"/>
            <a:ext cx="3927421" cy="2303034"/>
          </a:xfrm>
          <a:prstGeom prst="rect">
            <a:avLst/>
          </a:prstGeom>
          <a:noFill/>
          <a:ln w="6350">
            <a:solidFill>
              <a:schemeClr val="tx1"/>
            </a:solidFill>
          </a:ln>
        </p:spPr>
      </p:pic>
    </p:spTree>
    <p:extLst>
      <p:ext uri="{BB962C8B-B14F-4D97-AF65-F5344CB8AC3E}">
        <p14:creationId xmlns:p14="http://schemas.microsoft.com/office/powerpoint/2010/main" val="7575671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1"/>
          <p:cNvSpPr>
            <a:spLocks noGrp="1"/>
          </p:cNvSpPr>
          <p:nvPr>
            <p:ph type="title"/>
          </p:nvPr>
        </p:nvSpPr>
        <p:spPr>
          <a:xfrm>
            <a:off x="381000" y="117760"/>
            <a:ext cx="8229600" cy="1143000"/>
          </a:xfrm>
        </p:spPr>
        <p:txBody>
          <a:bodyPr>
            <a:normAutofit/>
          </a:bodyPr>
          <a:lstStyle/>
          <a:p>
            <a:r>
              <a:rPr lang="en-US"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OPTIONS FOR BIOGAS UTILIZATION</a:t>
            </a:r>
          </a:p>
        </p:txBody>
      </p:sp>
      <p:sp>
        <p:nvSpPr>
          <p:cNvPr id="5" name="TextBox 4"/>
          <p:cNvSpPr txBox="1"/>
          <p:nvPr/>
        </p:nvSpPr>
        <p:spPr>
          <a:xfrm>
            <a:off x="381000" y="1414648"/>
            <a:ext cx="5188528" cy="1477328"/>
          </a:xfrm>
          <a:prstGeom prst="rect">
            <a:avLst/>
          </a:prstGeom>
          <a:ln w="3175"/>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buFont typeface="Wingdings" pitchFamily="2" charset="2"/>
              <a:buChar char="§"/>
            </a:pPr>
            <a:r>
              <a:rPr lang="en-US" dirty="0">
                <a:latin typeface="Times New Roman" pitchFamily="18" charset="0"/>
                <a:cs typeface="Times New Roman" pitchFamily="18" charset="0"/>
              </a:rPr>
              <a:t>Biogas generation has thermal application or replacement to LPG</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p>
            <a:pPr marL="342900" indent="-342900">
              <a:buFont typeface="Wingdings" pitchFamily="2" charset="2"/>
              <a:buChar char="ü"/>
            </a:pPr>
            <a:r>
              <a:rPr lang="en-US" dirty="0">
                <a:latin typeface="Times New Roman" pitchFamily="18" charset="0"/>
                <a:cs typeface="Times New Roman" pitchFamily="18" charset="0"/>
              </a:rPr>
              <a:t>U</a:t>
            </a:r>
            <a:r>
              <a:rPr lang="en-US" dirty="0" smtClean="0">
                <a:latin typeface="Times New Roman" pitchFamily="18" charset="0"/>
                <a:cs typeface="Times New Roman" pitchFamily="18" charset="0"/>
              </a:rPr>
              <a:t>sed </a:t>
            </a:r>
            <a:r>
              <a:rPr lang="en-US" dirty="0">
                <a:latin typeface="Times New Roman" pitchFamily="18" charset="0"/>
                <a:cs typeface="Times New Roman" pitchFamily="18" charset="0"/>
              </a:rPr>
              <a:t>for cooking purposes in </a:t>
            </a:r>
            <a:r>
              <a:rPr lang="en-US" dirty="0" smtClean="0">
                <a:latin typeface="Times New Roman" pitchFamily="18" charset="0"/>
                <a:cs typeface="Times New Roman" pitchFamily="18" charset="0"/>
              </a:rPr>
              <a:t>Households, Industrial Canteens, Hotels </a:t>
            </a:r>
            <a:r>
              <a:rPr lang="en-US" dirty="0">
                <a:latin typeface="Times New Roman" pitchFamily="18" charset="0"/>
                <a:cs typeface="Times New Roman" pitchFamily="18" charset="0"/>
              </a:rPr>
              <a:t>&amp; Restaurants.</a:t>
            </a:r>
            <a:br>
              <a:rPr lang="en-US" dirty="0">
                <a:latin typeface="Times New Roman" pitchFamily="18" charset="0"/>
                <a:cs typeface="Times New Roman" pitchFamily="18" charset="0"/>
              </a:rPr>
            </a:br>
            <a:endParaRPr lang="en-US" dirty="0"/>
          </a:p>
        </p:txBody>
      </p:sp>
      <p:sp>
        <p:nvSpPr>
          <p:cNvPr id="7" name="TextBox 6"/>
          <p:cNvSpPr txBox="1"/>
          <p:nvPr/>
        </p:nvSpPr>
        <p:spPr>
          <a:xfrm>
            <a:off x="374073" y="3124200"/>
            <a:ext cx="5188528" cy="1754326"/>
          </a:xfrm>
          <a:prstGeom prst="rect">
            <a:avLst/>
          </a:prstGeom>
          <a:ln w="3175"/>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buFont typeface="Wingdings" pitchFamily="2" charset="2"/>
              <a:buChar char="§"/>
            </a:pPr>
            <a:r>
              <a:rPr lang="en-US" dirty="0" smtClean="0">
                <a:latin typeface="Times New Roman" pitchFamily="18" charset="0"/>
                <a:cs typeface="Times New Roman" pitchFamily="18" charset="0"/>
                <a:sym typeface="Dosis ExtraLight"/>
              </a:rPr>
              <a:t>Biogas </a:t>
            </a:r>
            <a:r>
              <a:rPr lang="en-US" dirty="0">
                <a:latin typeface="Times New Roman" pitchFamily="18" charset="0"/>
                <a:cs typeface="Times New Roman" pitchFamily="18" charset="0"/>
                <a:sym typeface="Dosis ExtraLight"/>
              </a:rPr>
              <a:t>generated is used to produce power, replacement </a:t>
            </a:r>
            <a:r>
              <a:rPr lang="en-US" dirty="0" smtClean="0">
                <a:latin typeface="Times New Roman" pitchFamily="18" charset="0"/>
                <a:cs typeface="Times New Roman" pitchFamily="18" charset="0"/>
                <a:sym typeface="Dosis ExtraLight"/>
              </a:rPr>
              <a:t>of LDO or FO </a:t>
            </a:r>
            <a:r>
              <a:rPr lang="en-US" dirty="0">
                <a:latin typeface="Times New Roman" pitchFamily="18" charset="0"/>
                <a:cs typeface="Times New Roman" pitchFamily="18" charset="0"/>
                <a:sym typeface="Dosis ExtraLight"/>
              </a:rPr>
              <a:t>in Industries. </a:t>
            </a:r>
          </a:p>
          <a:p>
            <a:pPr marL="342900" indent="-342900">
              <a:buFont typeface="Wingdings" pitchFamily="2" charset="2"/>
              <a:buChar char="ü"/>
            </a:pPr>
            <a:r>
              <a:rPr lang="en-US" dirty="0" smtClean="0">
                <a:latin typeface="Times New Roman" pitchFamily="18" charset="0"/>
                <a:cs typeface="Times New Roman" pitchFamily="18" charset="0"/>
                <a:sym typeface="Dosis ExtraLight"/>
              </a:rPr>
              <a:t> Can be used at Industries </a:t>
            </a:r>
            <a:r>
              <a:rPr lang="en-US" dirty="0">
                <a:latin typeface="Times New Roman" pitchFamily="18" charset="0"/>
                <a:cs typeface="Times New Roman" pitchFamily="18" charset="0"/>
                <a:sym typeface="Dosis ExtraLight"/>
              </a:rPr>
              <a:t>which produce bulk waste</a:t>
            </a:r>
          </a:p>
          <a:p>
            <a:pPr marL="342900" lvl="0" indent="-342900">
              <a:buFont typeface="Wingdings" pitchFamily="2" charset="2"/>
              <a:buNone/>
            </a:pPr>
            <a:r>
              <a:rPr lang="en-US" dirty="0" smtClean="0">
                <a:latin typeface="Times New Roman" pitchFamily="18" charset="0"/>
                <a:cs typeface="Times New Roman" pitchFamily="18" charset="0"/>
                <a:sym typeface="Dosis ExtraLight"/>
              </a:rPr>
              <a:t>     Apartments</a:t>
            </a:r>
            <a:r>
              <a:rPr lang="en-US" dirty="0">
                <a:latin typeface="Times New Roman" pitchFamily="18" charset="0"/>
                <a:cs typeface="Times New Roman" pitchFamily="18" charset="0"/>
                <a:sym typeface="Dosis ExtraLight"/>
              </a:rPr>
              <a:t>. Biogas Generated is used to run a Biogas Engine</a:t>
            </a:r>
            <a:endParaRPr lang="en-US" dirty="0">
              <a:latin typeface="Times New Roman" pitchFamily="18" charset="0"/>
              <a:cs typeface="Times New Roman" pitchFamily="18" charset="0"/>
            </a:endParaRPr>
          </a:p>
        </p:txBody>
      </p:sp>
      <p:sp>
        <p:nvSpPr>
          <p:cNvPr id="8" name="TextBox 7"/>
          <p:cNvSpPr txBox="1"/>
          <p:nvPr/>
        </p:nvSpPr>
        <p:spPr>
          <a:xfrm>
            <a:off x="374073" y="5257800"/>
            <a:ext cx="5188528" cy="923330"/>
          </a:xfrm>
          <a:prstGeom prst="rect">
            <a:avLst/>
          </a:prstGeom>
          <a:ln w="3175"/>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buFont typeface="Wingdings" pitchFamily="2" charset="2"/>
              <a:buChar char="§"/>
            </a:pPr>
            <a:r>
              <a:rPr lang="en-US" dirty="0">
                <a:latin typeface="Times New Roman" pitchFamily="18" charset="0"/>
                <a:cs typeface="Times New Roman" pitchFamily="18" charset="0"/>
              </a:rPr>
              <a:t>Biogas generated is used for CNG production.</a:t>
            </a:r>
          </a:p>
          <a:p>
            <a:pPr marL="342900" indent="-342900">
              <a:buFont typeface="Wingdings" pitchFamily="2" charset="2"/>
              <a:buChar char="ü"/>
            </a:pPr>
            <a:r>
              <a:rPr lang="en-US" dirty="0" smtClean="0">
                <a:latin typeface="Times New Roman" pitchFamily="18" charset="0"/>
                <a:cs typeface="Times New Roman" pitchFamily="18" charset="0"/>
              </a:rPr>
              <a:t>Replacement </a:t>
            </a:r>
            <a:r>
              <a:rPr lang="en-US" dirty="0">
                <a:latin typeface="Times New Roman" pitchFamily="18" charset="0"/>
                <a:cs typeface="Times New Roman" pitchFamily="18" charset="0"/>
              </a:rPr>
              <a:t>for petrol, Diesel in Vehicles.</a:t>
            </a:r>
          </a:p>
          <a:p>
            <a:endParaRPr lang="en-US" sz="16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8016" y="1260760"/>
            <a:ext cx="2832584" cy="163121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0808" y="3124200"/>
            <a:ext cx="26670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975" y="4966855"/>
            <a:ext cx="2597392" cy="1576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76200" y="76200"/>
            <a:ext cx="8991600" cy="6705600"/>
          </a:xfrm>
          <a:prstGeom prst="rect">
            <a:avLst/>
          </a:prstGeom>
          <a:no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07081032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LIST OF SUCCESSFUL INSTALLATION OF BIOGAS</a:t>
            </a:r>
            <a:br>
              <a:rPr lang="en-US"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en-US"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PROJECT BASED ON POULTRY WASTE </a:t>
            </a:r>
          </a:p>
        </p:txBody>
      </p:sp>
      <p:sp>
        <p:nvSpPr>
          <p:cNvPr id="4" name="Content Placeholder 2"/>
          <p:cNvSpPr>
            <a:spLocks noGrp="1"/>
          </p:cNvSpPr>
          <p:nvPr>
            <p:ph idx="1"/>
          </p:nvPr>
        </p:nvSpPr>
        <p:spPr>
          <a:xfrm>
            <a:off x="457200" y="1828800"/>
            <a:ext cx="8229600" cy="4525963"/>
          </a:xfrm>
        </p:spPr>
        <p:txBody>
          <a:bodyPr>
            <a:noAutofit/>
          </a:bodyPr>
          <a:lstStyle/>
          <a:p>
            <a:r>
              <a:rPr lang="en-US" sz="2400" dirty="0" err="1">
                <a:latin typeface="Times New Roman" pitchFamily="18" charset="0"/>
                <a:cs typeface="Times New Roman" pitchFamily="18" charset="0"/>
              </a:rPr>
              <a:t>Srinivasa</a:t>
            </a:r>
            <a:r>
              <a:rPr lang="en-US" sz="2400" dirty="0">
                <a:latin typeface="Times New Roman" pitchFamily="18" charset="0"/>
                <a:cs typeface="Times New Roman" pitchFamily="18" charset="0"/>
              </a:rPr>
              <a:t> Hatcheries, Hyderabad.</a:t>
            </a:r>
          </a:p>
          <a:p>
            <a:endParaRPr lang="en-US" sz="2400" dirty="0">
              <a:latin typeface="Times New Roman" pitchFamily="18" charset="0"/>
              <a:cs typeface="Times New Roman" pitchFamily="18" charset="0"/>
            </a:endParaRPr>
          </a:p>
          <a:p>
            <a:r>
              <a:rPr lang="en-US" sz="2400" dirty="0" err="1">
                <a:latin typeface="Times New Roman" pitchFamily="18" charset="0"/>
                <a:cs typeface="Times New Roman" pitchFamily="18" charset="0"/>
              </a:rPr>
              <a:t>Avee</a:t>
            </a:r>
            <a:r>
              <a:rPr lang="en-US" sz="2400" dirty="0">
                <a:latin typeface="Times New Roman" pitchFamily="18" charset="0"/>
                <a:cs typeface="Times New Roman" pitchFamily="18" charset="0"/>
              </a:rPr>
              <a:t> Broilers, </a:t>
            </a:r>
            <a:r>
              <a:rPr lang="en-US" sz="2400" dirty="0" err="1">
                <a:latin typeface="Times New Roman" pitchFamily="18" charset="0"/>
                <a:cs typeface="Times New Roman" pitchFamily="18" charset="0"/>
              </a:rPr>
              <a:t>Nashik</a:t>
            </a:r>
            <a:r>
              <a:rPr lang="en-US" sz="2400" dirty="0">
                <a:latin typeface="Times New Roman" pitchFamily="18" charset="0"/>
                <a:cs typeface="Times New Roman" pitchFamily="18" charset="0"/>
              </a:rPr>
              <a:t>.</a:t>
            </a:r>
          </a:p>
          <a:p>
            <a:endParaRPr lang="en-US" sz="2400" dirty="0">
              <a:latin typeface="Times New Roman" pitchFamily="18" charset="0"/>
              <a:cs typeface="Times New Roman" pitchFamily="18" charset="0"/>
            </a:endParaRPr>
          </a:p>
          <a:p>
            <a:r>
              <a:rPr lang="en-US" sz="2400" dirty="0" err="1">
                <a:latin typeface="Times New Roman" pitchFamily="18" charset="0"/>
                <a:cs typeface="Times New Roman" pitchFamily="18" charset="0"/>
              </a:rPr>
              <a:t>Geetanjali</a:t>
            </a:r>
            <a:r>
              <a:rPr lang="en-US" sz="2400" dirty="0">
                <a:latin typeface="Times New Roman" pitchFamily="18" charset="0"/>
                <a:cs typeface="Times New Roman" pitchFamily="18" charset="0"/>
              </a:rPr>
              <a:t> Breeders, Village </a:t>
            </a:r>
            <a:r>
              <a:rPr lang="en-US" sz="2400" dirty="0" err="1">
                <a:latin typeface="Times New Roman" pitchFamily="18" charset="0"/>
                <a:cs typeface="Times New Roman" pitchFamily="18" charset="0"/>
              </a:rPr>
              <a:t>Gulunche</a:t>
            </a:r>
            <a:r>
              <a:rPr lang="en-US" sz="2400" dirty="0">
                <a:latin typeface="Times New Roman" pitchFamily="18" charset="0"/>
                <a:cs typeface="Times New Roman" pitchFamily="18" charset="0"/>
              </a:rPr>
              <a:t>, Pune.</a:t>
            </a: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V R K Nutritional Solutions, </a:t>
            </a:r>
            <a:r>
              <a:rPr lang="en-US" sz="2400" dirty="0" err="1">
                <a:latin typeface="Times New Roman" pitchFamily="18" charset="0"/>
                <a:cs typeface="Times New Roman" pitchFamily="18" charset="0"/>
              </a:rPr>
              <a:t>Sangli</a:t>
            </a:r>
            <a:r>
              <a:rPr lang="en-US" sz="2400" dirty="0">
                <a:latin typeface="Times New Roman" pitchFamily="18" charset="0"/>
                <a:cs typeface="Times New Roman" pitchFamily="18" charset="0"/>
              </a:rPr>
              <a:t>.</a:t>
            </a:r>
          </a:p>
          <a:p>
            <a:endParaRPr lang="en-US" sz="2400" dirty="0">
              <a:latin typeface="Times New Roman" pitchFamily="18" charset="0"/>
              <a:cs typeface="Times New Roman" pitchFamily="18" charset="0"/>
            </a:endParaRPr>
          </a:p>
          <a:p>
            <a:r>
              <a:rPr lang="en-US" sz="2400" dirty="0" err="1">
                <a:latin typeface="Times New Roman" pitchFamily="18" charset="0"/>
                <a:cs typeface="Times New Roman" pitchFamily="18" charset="0"/>
              </a:rPr>
              <a:t>Mrittika</a:t>
            </a:r>
            <a:r>
              <a:rPr lang="en-US" sz="2400" dirty="0">
                <a:latin typeface="Times New Roman" pitchFamily="18" charset="0"/>
                <a:cs typeface="Times New Roman" pitchFamily="18" charset="0"/>
              </a:rPr>
              <a:t> Greens, Kolkata</a:t>
            </a:r>
          </a:p>
        </p:txBody>
      </p:sp>
      <p:pic>
        <p:nvPicPr>
          <p:cNvPr id="3074" name="Picture 2" descr="C:\Users\HP\Pictures\download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5146421"/>
            <a:ext cx="3215678" cy="154409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22" y="6248400"/>
            <a:ext cx="1462997" cy="442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76200" y="76200"/>
            <a:ext cx="8991600" cy="6705600"/>
          </a:xfrm>
          <a:prstGeom prst="rect">
            <a:avLst/>
          </a:prstGeom>
          <a:no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5279630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fontScale="85000" lnSpcReduction="20000"/>
          </a:bodyPr>
          <a:lstStyle/>
          <a:p>
            <a:r>
              <a:rPr lang="en-US" sz="2400" dirty="0" err="1">
                <a:latin typeface="Times New Roman" pitchFamily="18" charset="0"/>
                <a:cs typeface="Times New Roman" pitchFamily="18" charset="0"/>
              </a:rPr>
              <a:t>Venky</a:t>
            </a:r>
            <a:r>
              <a:rPr lang="en-US" sz="2400" dirty="0">
                <a:latin typeface="Times New Roman" pitchFamily="18" charset="0"/>
                <a:cs typeface="Times New Roman" pitchFamily="18" charset="0"/>
              </a:rPr>
              <a:t> Poultry, </a:t>
            </a:r>
            <a:r>
              <a:rPr lang="en-US" sz="2400" dirty="0" err="1">
                <a:latin typeface="Times New Roman" pitchFamily="18" charset="0"/>
                <a:cs typeface="Times New Roman" pitchFamily="18" charset="0"/>
              </a:rPr>
              <a:t>Roha</a:t>
            </a:r>
            <a:r>
              <a:rPr lang="en-US" sz="2400" dirty="0" smtClean="0">
                <a:latin typeface="Times New Roman" pitchFamily="18" charset="0"/>
                <a:cs typeface="Times New Roman" pitchFamily="18" charset="0"/>
              </a:rPr>
              <a:t>.</a:t>
            </a:r>
          </a:p>
          <a:p>
            <a:endParaRPr lang="en-US" sz="2400" dirty="0">
              <a:latin typeface="Times New Roman" pitchFamily="18" charset="0"/>
              <a:cs typeface="Times New Roman" pitchFamily="18" charset="0"/>
            </a:endParaRPr>
          </a:p>
          <a:p>
            <a:r>
              <a:rPr lang="en-US" sz="2400" dirty="0" err="1">
                <a:latin typeface="Times New Roman" pitchFamily="18" charset="0"/>
                <a:cs typeface="Times New Roman" pitchFamily="18" charset="0"/>
              </a:rPr>
              <a:t>Sunanda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Agrovet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Lonand</a:t>
            </a:r>
            <a:r>
              <a:rPr lang="en-US" sz="2400" dirty="0" smtClean="0">
                <a:latin typeface="Times New Roman" pitchFamily="18" charset="0"/>
                <a:cs typeface="Times New Roman" pitchFamily="18" charset="0"/>
              </a:rPr>
              <a:t>.</a:t>
            </a:r>
          </a:p>
          <a:p>
            <a:endParaRPr lang="en-US" sz="2400" dirty="0">
              <a:latin typeface="Times New Roman" pitchFamily="18" charset="0"/>
              <a:cs typeface="Times New Roman" pitchFamily="18" charset="0"/>
            </a:endParaRPr>
          </a:p>
          <a:p>
            <a:r>
              <a:rPr lang="en-US" sz="2400" dirty="0" err="1">
                <a:latin typeface="Times New Roman" pitchFamily="18" charset="0"/>
                <a:cs typeface="Times New Roman" pitchFamily="18" charset="0"/>
              </a:rPr>
              <a:t>Siddhivinayak</a:t>
            </a:r>
            <a:r>
              <a:rPr lang="en-US" sz="2400" dirty="0">
                <a:latin typeface="Times New Roman" pitchFamily="18" charset="0"/>
                <a:cs typeface="Times New Roman" pitchFamily="18" charset="0"/>
              </a:rPr>
              <a:t> Poultry, </a:t>
            </a:r>
            <a:r>
              <a:rPr lang="en-US" sz="2400" dirty="0" err="1" smtClean="0">
                <a:latin typeface="Times New Roman" pitchFamily="18" charset="0"/>
                <a:cs typeface="Times New Roman" pitchFamily="18" charset="0"/>
              </a:rPr>
              <a:t>Kurkumbh</a:t>
            </a:r>
            <a:r>
              <a:rPr lang="en-US" sz="2400" dirty="0" smtClean="0">
                <a:latin typeface="Times New Roman" pitchFamily="18" charset="0"/>
                <a:cs typeface="Times New Roman" pitchFamily="18" charset="0"/>
              </a:rPr>
              <a:t>.</a:t>
            </a: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Om Chicks, </a:t>
            </a:r>
            <a:r>
              <a:rPr lang="en-US" sz="2400" dirty="0" err="1">
                <a:latin typeface="Times New Roman" pitchFamily="18" charset="0"/>
                <a:cs typeface="Times New Roman" pitchFamily="18" charset="0"/>
              </a:rPr>
              <a:t>Yawat</a:t>
            </a:r>
            <a:r>
              <a:rPr lang="en-US" sz="2400" dirty="0" smtClean="0">
                <a:latin typeface="Times New Roman" pitchFamily="18" charset="0"/>
                <a:cs typeface="Times New Roman" pitchFamily="18" charset="0"/>
              </a:rPr>
              <a:t>.</a:t>
            </a: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Raj </a:t>
            </a:r>
            <a:r>
              <a:rPr lang="en-US" sz="2400" dirty="0" err="1">
                <a:latin typeface="Times New Roman" pitchFamily="18" charset="0"/>
                <a:cs typeface="Times New Roman" pitchFamily="18" charset="0"/>
              </a:rPr>
              <a:t>Rajeshwar</a:t>
            </a:r>
            <a:r>
              <a:rPr lang="en-US" sz="2400" dirty="0">
                <a:latin typeface="Times New Roman" pitchFamily="18" charset="0"/>
                <a:cs typeface="Times New Roman" pitchFamily="18" charset="0"/>
              </a:rPr>
              <a:t> Hatcheries, </a:t>
            </a:r>
            <a:r>
              <a:rPr lang="en-US" sz="2400" dirty="0" err="1">
                <a:latin typeface="Times New Roman" pitchFamily="18" charset="0"/>
                <a:cs typeface="Times New Roman" pitchFamily="18" charset="0"/>
              </a:rPr>
              <a:t>Hydrabad</a:t>
            </a:r>
            <a:r>
              <a:rPr lang="en-US" sz="2400" dirty="0" smtClean="0">
                <a:latin typeface="Times New Roman" pitchFamily="18" charset="0"/>
                <a:cs typeface="Times New Roman" pitchFamily="18" charset="0"/>
              </a:rPr>
              <a:t>.</a:t>
            </a:r>
          </a:p>
          <a:p>
            <a:endParaRPr lang="en-US" sz="2400" dirty="0">
              <a:latin typeface="Times New Roman" pitchFamily="18" charset="0"/>
              <a:cs typeface="Times New Roman" pitchFamily="18" charset="0"/>
            </a:endParaRPr>
          </a:p>
          <a:p>
            <a:r>
              <a:rPr lang="en-US" sz="2400" dirty="0" err="1">
                <a:latin typeface="Times New Roman" pitchFamily="18" charset="0"/>
                <a:cs typeface="Times New Roman" pitchFamily="18" charset="0"/>
              </a:rPr>
              <a:t>Amrit</a:t>
            </a:r>
            <a:r>
              <a:rPr lang="en-US" sz="2400" dirty="0">
                <a:latin typeface="Times New Roman" pitchFamily="18" charset="0"/>
                <a:cs typeface="Times New Roman" pitchFamily="18" charset="0"/>
              </a:rPr>
              <a:t> Breeder Farm, </a:t>
            </a:r>
            <a:r>
              <a:rPr lang="en-US" sz="2400" dirty="0" err="1">
                <a:latin typeface="Times New Roman" pitchFamily="18" charset="0"/>
                <a:cs typeface="Times New Roman" pitchFamily="18" charset="0"/>
              </a:rPr>
              <a:t>Polachi</a:t>
            </a:r>
            <a:r>
              <a:rPr lang="en-US" sz="2400" dirty="0" smtClean="0">
                <a:latin typeface="Times New Roman" pitchFamily="18" charset="0"/>
                <a:cs typeface="Times New Roman" pitchFamily="18" charset="0"/>
              </a:rPr>
              <a:t>.</a:t>
            </a:r>
          </a:p>
          <a:p>
            <a:endParaRPr lang="en-US" sz="2400" dirty="0">
              <a:latin typeface="Times New Roman" pitchFamily="18" charset="0"/>
              <a:cs typeface="Times New Roman" pitchFamily="18" charset="0"/>
            </a:endParaRPr>
          </a:p>
          <a:p>
            <a:r>
              <a:rPr lang="en-US" sz="2400" dirty="0" err="1">
                <a:latin typeface="Times New Roman" pitchFamily="18" charset="0"/>
                <a:cs typeface="Times New Roman" pitchFamily="18" charset="0"/>
              </a:rPr>
              <a:t>Sunmax</a:t>
            </a:r>
            <a:r>
              <a:rPr lang="en-US" sz="2400" dirty="0">
                <a:latin typeface="Times New Roman" pitchFamily="18" charset="0"/>
                <a:cs typeface="Times New Roman" pitchFamily="18" charset="0"/>
              </a:rPr>
              <a:t> Poultry, </a:t>
            </a:r>
            <a:r>
              <a:rPr lang="en-US" sz="2400" dirty="0" err="1">
                <a:latin typeface="Times New Roman" pitchFamily="18" charset="0"/>
                <a:cs typeface="Times New Roman" pitchFamily="18" charset="0"/>
              </a:rPr>
              <a:t>Hydrabad</a:t>
            </a:r>
            <a:r>
              <a:rPr lang="en-US" sz="2400" dirty="0" smtClean="0">
                <a:latin typeface="Times New Roman" pitchFamily="18" charset="0"/>
                <a:cs typeface="Times New Roman" pitchFamily="18" charset="0"/>
              </a:rPr>
              <a:t>.</a:t>
            </a: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Jai </a:t>
            </a:r>
            <a:r>
              <a:rPr lang="en-US" sz="2400" dirty="0" err="1">
                <a:latin typeface="Times New Roman" pitchFamily="18" charset="0"/>
                <a:cs typeface="Times New Roman" pitchFamily="18" charset="0"/>
              </a:rPr>
              <a:t>Kissan</a:t>
            </a:r>
            <a:r>
              <a:rPr lang="en-US" sz="2400" dirty="0">
                <a:latin typeface="Times New Roman" pitchFamily="18" charset="0"/>
                <a:cs typeface="Times New Roman" pitchFamily="18" charset="0"/>
              </a:rPr>
              <a:t> Hatchery, </a:t>
            </a:r>
            <a:r>
              <a:rPr lang="en-US" sz="2400" dirty="0" err="1">
                <a:latin typeface="Times New Roman" pitchFamily="18" charset="0"/>
                <a:cs typeface="Times New Roman" pitchFamily="18" charset="0"/>
              </a:rPr>
              <a:t>Jind</a:t>
            </a:r>
            <a:r>
              <a:rPr lang="en-US" sz="2400" dirty="0" smtClean="0">
                <a:latin typeface="Times New Roman" pitchFamily="18" charset="0"/>
                <a:cs typeface="Times New Roman" pitchFamily="18" charset="0"/>
              </a:rPr>
              <a:t>.</a:t>
            </a:r>
          </a:p>
          <a:p>
            <a:endParaRPr lang="en-US" sz="2400" dirty="0">
              <a:latin typeface="Times New Roman" pitchFamily="18" charset="0"/>
              <a:cs typeface="Times New Roman" pitchFamily="18" charset="0"/>
            </a:endParaRPr>
          </a:p>
          <a:p>
            <a:r>
              <a:rPr lang="en-US" sz="2400" dirty="0">
                <a:solidFill>
                  <a:srgbClr val="0070C0"/>
                </a:solidFill>
                <a:latin typeface="Times New Roman" pitchFamily="18" charset="0"/>
                <a:cs typeface="Times New Roman" pitchFamily="18" charset="0"/>
              </a:rPr>
              <a:t>And Many More….</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2249" y="152400"/>
            <a:ext cx="1765051"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C:\Users\HP\Pictures\biogas-pollin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4953000"/>
            <a:ext cx="4983577" cy="1600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6200" y="76200"/>
            <a:ext cx="8991600" cy="6705600"/>
          </a:xfrm>
          <a:prstGeom prst="rect">
            <a:avLst/>
          </a:prstGeom>
          <a:no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1043762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570478" y="390098"/>
            <a:ext cx="8126071" cy="523220"/>
          </a:xfrm>
          <a:prstGeom prst="rect">
            <a:avLst/>
          </a:prstGeom>
        </p:spPr>
        <p:txBody>
          <a:bodyPr wrap="none">
            <a:spAutoFit/>
          </a:bodyPr>
          <a:lstStyle/>
          <a:p>
            <a:r>
              <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sym typeface="Arial Black"/>
              </a:rPr>
              <a:t>CASE STUDY OF ANAND AGRO BIOGAS PLANT, NASIK</a:t>
            </a:r>
            <a:r>
              <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sym typeface="Lucida Sans"/>
              </a:rPr>
              <a:t>.</a:t>
            </a:r>
            <a:endPar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624339" y="1324689"/>
            <a:ext cx="3200400" cy="3657600"/>
          </a:xfrm>
          <a:prstGeom prst="rect">
            <a:avLst/>
          </a:prstGeom>
          <a:noFill/>
          <a:ln w="9525">
            <a:solidFill>
              <a:schemeClr val="accent1">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Google Shape;209;p26"/>
          <p:cNvSpPr txBox="1"/>
          <p:nvPr/>
        </p:nvSpPr>
        <p:spPr>
          <a:xfrm>
            <a:off x="287230" y="1324689"/>
            <a:ext cx="5333999" cy="5032106"/>
          </a:xfrm>
          <a:prstGeom prst="rect">
            <a:avLst/>
          </a:prstGeom>
          <a:ln>
            <a:noFill/>
          </a:ln>
        </p:spPr>
        <p:style>
          <a:lnRef idx="2">
            <a:schemeClr val="accent1"/>
          </a:lnRef>
          <a:fillRef idx="1">
            <a:schemeClr val="lt1"/>
          </a:fillRef>
          <a:effectRef idx="0">
            <a:schemeClr val="accent1"/>
          </a:effectRef>
          <a:fontRef idx="minor">
            <a:schemeClr val="dk1"/>
          </a:fontRef>
        </p:style>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chemeClr val="dk1"/>
              </a:buClr>
              <a:buSzPts val="2400"/>
              <a:buFont typeface="Wingdings" pitchFamily="2" charset="2"/>
              <a:buChar char="§"/>
            </a:pPr>
            <a:r>
              <a:rPr lang="en-US" b="0" i="0" u="none" dirty="0">
                <a:solidFill>
                  <a:schemeClr val="dk1"/>
                </a:solidFill>
                <a:latin typeface="Times New Roman" pitchFamily="18" charset="0"/>
                <a:ea typeface="Calibri"/>
                <a:cs typeface="Times New Roman" pitchFamily="18" charset="0"/>
                <a:sym typeface="Calibri"/>
              </a:rPr>
              <a:t>Plant Capacity : 20 ton per </a:t>
            </a:r>
            <a:r>
              <a:rPr lang="en-US" b="0" i="0" u="none" dirty="0" smtClean="0">
                <a:solidFill>
                  <a:schemeClr val="dk1"/>
                </a:solidFill>
                <a:latin typeface="Times New Roman" pitchFamily="18" charset="0"/>
                <a:ea typeface="Calibri"/>
                <a:cs typeface="Times New Roman" pitchFamily="18" charset="0"/>
                <a:sym typeface="Calibri"/>
              </a:rPr>
              <a:t>day</a:t>
            </a:r>
            <a:endParaRPr dirty="0">
              <a:latin typeface="Times New Roman" pitchFamily="18" charset="0"/>
              <a:cs typeface="Times New Roman" pitchFamily="18" charset="0"/>
            </a:endParaRPr>
          </a:p>
          <a:p>
            <a:pPr marL="342900" marR="0" lvl="0" indent="-342900" algn="l" rtl="0">
              <a:lnSpc>
                <a:spcPct val="150000"/>
              </a:lnSpc>
              <a:spcBef>
                <a:spcPts val="0"/>
              </a:spcBef>
              <a:spcAft>
                <a:spcPts val="0"/>
              </a:spcAft>
              <a:buClr>
                <a:schemeClr val="dk1"/>
              </a:buClr>
              <a:buSzPts val="2400"/>
              <a:buFont typeface="Wingdings" pitchFamily="2" charset="2"/>
              <a:buChar char="§"/>
            </a:pPr>
            <a:r>
              <a:rPr lang="en-US" b="0" i="0" u="none" dirty="0" smtClean="0">
                <a:solidFill>
                  <a:schemeClr val="dk1"/>
                </a:solidFill>
                <a:latin typeface="Times New Roman" pitchFamily="18" charset="0"/>
                <a:ea typeface="Calibri"/>
                <a:cs typeface="Times New Roman" pitchFamily="18" charset="0"/>
                <a:sym typeface="Calibri"/>
              </a:rPr>
              <a:t>Biogas </a:t>
            </a:r>
            <a:r>
              <a:rPr lang="en-US" b="0" i="0" u="none" dirty="0">
                <a:solidFill>
                  <a:schemeClr val="dk1"/>
                </a:solidFill>
                <a:latin typeface="Times New Roman" pitchFamily="18" charset="0"/>
                <a:ea typeface="Calibri"/>
                <a:cs typeface="Times New Roman" pitchFamily="18" charset="0"/>
                <a:sym typeface="Calibri"/>
              </a:rPr>
              <a:t>Generation: 2000 </a:t>
            </a:r>
            <a:r>
              <a:rPr lang="en-US" b="0" i="0" u="none" dirty="0" smtClean="0">
                <a:solidFill>
                  <a:schemeClr val="dk1"/>
                </a:solidFill>
                <a:latin typeface="Times New Roman" pitchFamily="18" charset="0"/>
                <a:ea typeface="Calibri"/>
                <a:cs typeface="Times New Roman" pitchFamily="18" charset="0"/>
                <a:sym typeface="Calibri"/>
              </a:rPr>
              <a:t>cum</a:t>
            </a:r>
            <a:endParaRPr dirty="0">
              <a:latin typeface="Times New Roman" pitchFamily="18" charset="0"/>
              <a:cs typeface="Times New Roman" pitchFamily="18" charset="0"/>
            </a:endParaRPr>
          </a:p>
          <a:p>
            <a:pPr marL="342900" marR="0" lvl="0" indent="-342900" algn="l" rtl="0">
              <a:lnSpc>
                <a:spcPct val="150000"/>
              </a:lnSpc>
              <a:spcBef>
                <a:spcPts val="0"/>
              </a:spcBef>
              <a:spcAft>
                <a:spcPts val="0"/>
              </a:spcAft>
              <a:buClr>
                <a:schemeClr val="dk1"/>
              </a:buClr>
              <a:buSzPts val="2400"/>
              <a:buFont typeface="Wingdings" pitchFamily="2" charset="2"/>
              <a:buChar char="§"/>
            </a:pPr>
            <a:r>
              <a:rPr lang="en-US" b="0" i="0" u="none" dirty="0">
                <a:solidFill>
                  <a:schemeClr val="dk1"/>
                </a:solidFill>
                <a:latin typeface="Times New Roman" pitchFamily="18" charset="0"/>
                <a:ea typeface="Calibri"/>
                <a:cs typeface="Times New Roman" pitchFamily="18" charset="0"/>
                <a:sym typeface="Calibri"/>
              </a:rPr>
              <a:t>Electricity </a:t>
            </a:r>
            <a:r>
              <a:rPr lang="en-US" b="0" i="0" u="none" dirty="0" smtClean="0">
                <a:solidFill>
                  <a:schemeClr val="dk1"/>
                </a:solidFill>
                <a:latin typeface="Times New Roman" pitchFamily="18" charset="0"/>
                <a:ea typeface="Calibri"/>
                <a:cs typeface="Times New Roman" pitchFamily="18" charset="0"/>
                <a:sym typeface="Calibri"/>
              </a:rPr>
              <a:t>Generation : </a:t>
            </a:r>
            <a:r>
              <a:rPr lang="en-US" b="0" i="0" u="none" dirty="0">
                <a:solidFill>
                  <a:schemeClr val="dk1"/>
                </a:solidFill>
                <a:latin typeface="Times New Roman" pitchFamily="18" charset="0"/>
                <a:ea typeface="Calibri"/>
                <a:cs typeface="Times New Roman" pitchFamily="18" charset="0"/>
                <a:sym typeface="Calibri"/>
              </a:rPr>
              <a:t>2500 kWh/ </a:t>
            </a:r>
            <a:r>
              <a:rPr lang="en-US" b="0" i="0" u="none" dirty="0" smtClean="0">
                <a:solidFill>
                  <a:schemeClr val="dk1"/>
                </a:solidFill>
                <a:latin typeface="Times New Roman" pitchFamily="18" charset="0"/>
                <a:ea typeface="Calibri"/>
                <a:cs typeface="Times New Roman" pitchFamily="18" charset="0"/>
                <a:sym typeface="Calibri"/>
              </a:rPr>
              <a:t>day</a:t>
            </a:r>
            <a:endParaRPr dirty="0">
              <a:latin typeface="Times New Roman" pitchFamily="18" charset="0"/>
              <a:cs typeface="Times New Roman" pitchFamily="18" charset="0"/>
            </a:endParaRPr>
          </a:p>
          <a:p>
            <a:pPr marL="342900" marR="0" lvl="0" indent="-342900" algn="l" rtl="0">
              <a:lnSpc>
                <a:spcPct val="150000"/>
              </a:lnSpc>
              <a:spcBef>
                <a:spcPts val="0"/>
              </a:spcBef>
              <a:spcAft>
                <a:spcPts val="0"/>
              </a:spcAft>
              <a:buClr>
                <a:schemeClr val="dk1"/>
              </a:buClr>
              <a:buSzPts val="2400"/>
              <a:buFont typeface="Wingdings" pitchFamily="2" charset="2"/>
              <a:buChar char="§"/>
            </a:pPr>
            <a:r>
              <a:rPr lang="en-US" b="0" i="0" u="none" dirty="0">
                <a:solidFill>
                  <a:schemeClr val="dk1"/>
                </a:solidFill>
                <a:latin typeface="Times New Roman" pitchFamily="18" charset="0"/>
                <a:ea typeface="Calibri"/>
                <a:cs typeface="Times New Roman" pitchFamily="18" charset="0"/>
                <a:sym typeface="Calibri"/>
              </a:rPr>
              <a:t>Scrubbing System : 100cum/hr</a:t>
            </a:r>
            <a:endParaRPr dirty="0">
              <a:latin typeface="Times New Roman" pitchFamily="18" charset="0"/>
              <a:cs typeface="Times New Roman" pitchFamily="18" charset="0"/>
            </a:endParaRPr>
          </a:p>
          <a:p>
            <a:pPr marL="342900" marR="0" lvl="0" indent="-342900" algn="l" rtl="0">
              <a:lnSpc>
                <a:spcPct val="150000"/>
              </a:lnSpc>
              <a:spcBef>
                <a:spcPts val="0"/>
              </a:spcBef>
              <a:spcAft>
                <a:spcPts val="0"/>
              </a:spcAft>
              <a:buClr>
                <a:schemeClr val="dk1"/>
              </a:buClr>
              <a:buSzPts val="2400"/>
              <a:buFont typeface="Wingdings" pitchFamily="2" charset="2"/>
              <a:buChar char="§"/>
            </a:pPr>
            <a:r>
              <a:rPr lang="en-US" b="0" i="0" u="none" dirty="0">
                <a:solidFill>
                  <a:schemeClr val="dk1"/>
                </a:solidFill>
                <a:latin typeface="Times New Roman" pitchFamily="18" charset="0"/>
                <a:ea typeface="Calibri"/>
                <a:cs typeface="Times New Roman" pitchFamily="18" charset="0"/>
                <a:sym typeface="Calibri"/>
              </a:rPr>
              <a:t>Biogas </a:t>
            </a:r>
            <a:r>
              <a:rPr lang="en-US" b="0" i="0" u="none" dirty="0" smtClean="0">
                <a:solidFill>
                  <a:schemeClr val="dk1"/>
                </a:solidFill>
                <a:latin typeface="Times New Roman" pitchFamily="18" charset="0"/>
                <a:ea typeface="Calibri"/>
                <a:cs typeface="Times New Roman" pitchFamily="18" charset="0"/>
                <a:sym typeface="Calibri"/>
              </a:rPr>
              <a:t>engine : 100 </a:t>
            </a:r>
            <a:r>
              <a:rPr lang="en-US" b="0" i="0" u="none" dirty="0">
                <a:solidFill>
                  <a:schemeClr val="dk1"/>
                </a:solidFill>
                <a:latin typeface="Times New Roman" pitchFamily="18" charset="0"/>
                <a:ea typeface="Calibri"/>
                <a:cs typeface="Times New Roman" pitchFamily="18" charset="0"/>
                <a:sym typeface="Calibri"/>
              </a:rPr>
              <a:t>kW x 02 nos. </a:t>
            </a:r>
            <a:endParaRPr dirty="0">
              <a:latin typeface="Times New Roman" pitchFamily="18" charset="0"/>
              <a:cs typeface="Times New Roman" pitchFamily="18" charset="0"/>
            </a:endParaRPr>
          </a:p>
          <a:p>
            <a:pPr marL="342900" marR="0" lvl="0" indent="-342900" algn="l" rtl="0">
              <a:lnSpc>
                <a:spcPct val="150000"/>
              </a:lnSpc>
              <a:spcBef>
                <a:spcPts val="0"/>
              </a:spcBef>
              <a:spcAft>
                <a:spcPts val="0"/>
              </a:spcAft>
              <a:buClr>
                <a:schemeClr val="dk1"/>
              </a:buClr>
              <a:buSzPts val="2400"/>
              <a:buFont typeface="Wingdings" pitchFamily="2" charset="2"/>
              <a:buChar char="§"/>
            </a:pPr>
            <a:r>
              <a:rPr lang="en-US" b="0" i="0" u="none" dirty="0">
                <a:solidFill>
                  <a:schemeClr val="dk1"/>
                </a:solidFill>
                <a:latin typeface="Times New Roman" pitchFamily="18" charset="0"/>
                <a:ea typeface="Calibri"/>
                <a:cs typeface="Times New Roman" pitchFamily="18" charset="0"/>
                <a:sym typeface="Calibri"/>
              </a:rPr>
              <a:t>Biogas Storage capacity : 600 cum</a:t>
            </a:r>
            <a:endParaRPr dirty="0">
              <a:latin typeface="Times New Roman" pitchFamily="18" charset="0"/>
              <a:cs typeface="Times New Roman" pitchFamily="18" charset="0"/>
            </a:endParaRPr>
          </a:p>
          <a:p>
            <a:pPr marL="342900" marR="0" lvl="0" indent="-342900" algn="l" rtl="0">
              <a:lnSpc>
                <a:spcPct val="150000"/>
              </a:lnSpc>
              <a:spcBef>
                <a:spcPts val="0"/>
              </a:spcBef>
              <a:spcAft>
                <a:spcPts val="0"/>
              </a:spcAft>
              <a:buClr>
                <a:schemeClr val="dk1"/>
              </a:buClr>
              <a:buSzPts val="2400"/>
              <a:buFont typeface="Wingdings" pitchFamily="2" charset="2"/>
              <a:buChar char="§"/>
            </a:pPr>
            <a:r>
              <a:rPr lang="en-US" b="0" i="0" u="none" dirty="0">
                <a:solidFill>
                  <a:schemeClr val="dk1"/>
                </a:solidFill>
                <a:latin typeface="Times New Roman" pitchFamily="18" charset="0"/>
                <a:ea typeface="Calibri"/>
                <a:cs typeface="Times New Roman" pitchFamily="18" charset="0"/>
                <a:sym typeface="Calibri"/>
              </a:rPr>
              <a:t> Liquid Manure Generation : 50,000 </a:t>
            </a:r>
            <a:r>
              <a:rPr lang="en-US" b="0" i="0" u="none" dirty="0" smtClean="0">
                <a:solidFill>
                  <a:schemeClr val="dk1"/>
                </a:solidFill>
                <a:latin typeface="Times New Roman" pitchFamily="18" charset="0"/>
                <a:ea typeface="Calibri"/>
                <a:cs typeface="Times New Roman" pitchFamily="18" charset="0"/>
                <a:sym typeface="Calibri"/>
              </a:rPr>
              <a:t>lit/day</a:t>
            </a:r>
          </a:p>
          <a:p>
            <a:pPr marL="342900" marR="0" lvl="0" indent="-342900" algn="l" rtl="0">
              <a:lnSpc>
                <a:spcPct val="150000"/>
              </a:lnSpc>
              <a:spcBef>
                <a:spcPts val="0"/>
              </a:spcBef>
              <a:spcAft>
                <a:spcPts val="0"/>
              </a:spcAft>
              <a:buClr>
                <a:schemeClr val="dk1"/>
              </a:buClr>
              <a:buSzPts val="2400"/>
              <a:buFont typeface="Wingdings" pitchFamily="2" charset="2"/>
              <a:buChar char="§"/>
            </a:pPr>
            <a:r>
              <a:rPr lang="en-US" dirty="0" smtClean="0">
                <a:latin typeface="Times New Roman" pitchFamily="18" charset="0"/>
                <a:cs typeface="Times New Roman" pitchFamily="18" charset="0"/>
                <a:sym typeface="Calibri"/>
              </a:rPr>
              <a:t>MEDA Subsidy : 80 Lacs</a:t>
            </a:r>
          </a:p>
          <a:p>
            <a:pPr marL="342900" marR="0" lvl="0" indent="-342900" algn="l" rtl="0">
              <a:lnSpc>
                <a:spcPct val="150000"/>
              </a:lnSpc>
              <a:spcBef>
                <a:spcPts val="0"/>
              </a:spcBef>
              <a:spcAft>
                <a:spcPts val="0"/>
              </a:spcAft>
              <a:buClr>
                <a:schemeClr val="dk1"/>
              </a:buClr>
              <a:buSzPts val="2400"/>
              <a:buFont typeface="Wingdings" pitchFamily="2" charset="2"/>
              <a:buChar char="§"/>
            </a:pPr>
            <a:r>
              <a:rPr lang="en-US" dirty="0" smtClean="0">
                <a:latin typeface="Times New Roman" pitchFamily="18" charset="0"/>
                <a:cs typeface="Times New Roman" pitchFamily="18" charset="0"/>
                <a:sym typeface="Calibri"/>
              </a:rPr>
              <a:t>MNRE Subsidy : 50 Lacs</a:t>
            </a:r>
          </a:p>
          <a:p>
            <a:pPr marL="342900" marR="0" lvl="0" indent="-342900" algn="l" rtl="0">
              <a:lnSpc>
                <a:spcPct val="150000"/>
              </a:lnSpc>
              <a:spcBef>
                <a:spcPts val="0"/>
              </a:spcBef>
              <a:spcAft>
                <a:spcPts val="0"/>
              </a:spcAft>
              <a:buClr>
                <a:schemeClr val="dk1"/>
              </a:buClr>
              <a:buSzPts val="2400"/>
              <a:buFont typeface="Wingdings" pitchFamily="2" charset="2"/>
              <a:buChar char="§"/>
            </a:pPr>
            <a:endParaRPr sz="2000" dirty="0">
              <a:latin typeface="Times New Roman" pitchFamily="18" charset="0"/>
              <a:cs typeface="Times New Roman" pitchFamily="18" charset="0"/>
            </a:endParaRPr>
          </a:p>
          <a:p>
            <a:pPr marL="342900" marR="0" lvl="0" indent="-190500" algn="l" rtl="0">
              <a:lnSpc>
                <a:spcPct val="100000"/>
              </a:lnSpc>
              <a:spcBef>
                <a:spcPts val="0"/>
              </a:spcBef>
              <a:spcAft>
                <a:spcPts val="0"/>
              </a:spcAft>
              <a:buClr>
                <a:schemeClr val="dk1"/>
              </a:buClr>
              <a:buSzPts val="2400"/>
              <a:buFont typeface="Noto Sans Symbols"/>
              <a:buNone/>
            </a:pPr>
            <a:endParaRPr sz="2400" b="0" i="0" u="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2400" b="0" i="0" u="none" dirty="0">
              <a:solidFill>
                <a:schemeClr val="dk1"/>
              </a:solidFill>
              <a:latin typeface="Arial"/>
              <a:ea typeface="Arial"/>
              <a:cs typeface="Arial"/>
              <a:sym typeface="Aria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6019807"/>
            <a:ext cx="2043113" cy="617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97812" y="5743475"/>
            <a:ext cx="5519056" cy="646331"/>
          </a:xfrm>
          <a:prstGeom prst="rect">
            <a:avLst/>
          </a:prstGeom>
          <a:noFill/>
        </p:spPr>
        <p:txBody>
          <a:bodyPr wrap="square" rtlCol="0">
            <a:spAutoFit/>
          </a:bodyPr>
          <a:lstStyle/>
          <a:p>
            <a:r>
              <a:rPr lang="en-US" b="1" dirty="0" smtClean="0">
                <a:solidFill>
                  <a:srgbClr val="0070C0"/>
                </a:solidFill>
              </a:rPr>
              <a:t>Client is enjoying almost complete independence for his power need through bio power.</a:t>
            </a:r>
            <a:endParaRPr lang="en-US" b="1" dirty="0">
              <a:solidFill>
                <a:srgbClr val="0070C0"/>
              </a:solidFill>
            </a:endParaRPr>
          </a:p>
        </p:txBody>
      </p:sp>
      <p:sp>
        <p:nvSpPr>
          <p:cNvPr id="7" name="Rectangle 6"/>
          <p:cNvSpPr/>
          <p:nvPr/>
        </p:nvSpPr>
        <p:spPr>
          <a:xfrm>
            <a:off x="76200" y="76200"/>
            <a:ext cx="8991600" cy="6705600"/>
          </a:xfrm>
          <a:prstGeom prst="rect">
            <a:avLst/>
          </a:prstGeom>
          <a:no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8105855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PLANT PHOTOS</a:t>
            </a:r>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447800"/>
            <a:ext cx="2743200" cy="266671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1453487"/>
            <a:ext cx="2590085" cy="26670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1447800"/>
            <a:ext cx="2780499"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 y="4120487"/>
            <a:ext cx="2819400" cy="249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52800" y="4114801"/>
            <a:ext cx="2590085" cy="249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5999" y="4120487"/>
            <a:ext cx="2780499" cy="2493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76200" y="76200"/>
            <a:ext cx="8991600" cy="6705600"/>
          </a:xfrm>
          <a:prstGeom prst="rect">
            <a:avLst/>
          </a:prstGeom>
          <a:no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3961717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4751"/>
            <a:ext cx="8229600" cy="1143000"/>
          </a:xfrm>
        </p:spPr>
        <p:txBody>
          <a:bodyPr>
            <a:noAutofit/>
          </a:bodyPr>
          <a:lstStyle/>
          <a:p>
            <a:r>
              <a:rPr lang="en-US"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MANURE PROCESSING FOR BETTER VALUE ADDITION TO PROM </a:t>
            </a:r>
            <a:r>
              <a:rPr lang="en-US"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r>
            <a:br>
              <a:rPr lang="en-US"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endParaRPr lang="en-US"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5" name="Content Placeholder 4"/>
          <p:cNvSpPr>
            <a:spLocks noGrp="1"/>
          </p:cNvSpPr>
          <p:nvPr>
            <p:ph idx="1"/>
          </p:nvPr>
        </p:nvSpPr>
        <p:spPr>
          <a:xfrm>
            <a:off x="457200" y="1846061"/>
            <a:ext cx="7391400" cy="2936188"/>
          </a:xfrm>
          <a:prstGeom prst="rect">
            <a:avLst/>
          </a:prstGeom>
          <a:ln w="3175"/>
        </p:spPr>
        <p:style>
          <a:lnRef idx="2">
            <a:schemeClr val="accent5"/>
          </a:lnRef>
          <a:fillRef idx="1">
            <a:schemeClr val="lt1"/>
          </a:fillRef>
          <a:effectRef idx="0">
            <a:schemeClr val="accent5"/>
          </a:effectRef>
          <a:fontRef idx="minor">
            <a:schemeClr val="dk1"/>
          </a:fontRef>
        </p:style>
        <p:txBody>
          <a:bodyPr wrap="square">
            <a:spAutoFit/>
          </a:bodyPr>
          <a:lstStyle/>
          <a:p>
            <a:pPr marL="285750" indent="-285750" algn="just">
              <a:buFont typeface="Arial" pitchFamily="34" charset="0"/>
              <a:buChar char="•"/>
            </a:pPr>
            <a:r>
              <a:rPr lang="en-US" sz="2000" dirty="0" smtClean="0">
                <a:latin typeface="Times New Roman" pitchFamily="18" charset="0"/>
                <a:cs typeface="Times New Roman" pitchFamily="18" charset="0"/>
              </a:rPr>
              <a:t>Instant </a:t>
            </a:r>
            <a:r>
              <a:rPr lang="en-US" sz="2000" dirty="0">
                <a:latin typeface="Times New Roman" pitchFamily="18" charset="0"/>
                <a:cs typeface="Times New Roman" pitchFamily="18" charset="0"/>
              </a:rPr>
              <a:t>slurry will filtered to separate solids and </a:t>
            </a:r>
            <a:r>
              <a:rPr lang="en-US" sz="2000" dirty="0" smtClean="0">
                <a:latin typeface="Times New Roman" pitchFamily="18" charset="0"/>
                <a:cs typeface="Times New Roman" pitchFamily="18" charset="0"/>
              </a:rPr>
              <a:t>Liquid. </a:t>
            </a:r>
            <a:endParaRPr lang="en-US" sz="2000" dirty="0" smtClean="0">
              <a:latin typeface="Times New Roman" pitchFamily="18" charset="0"/>
              <a:cs typeface="Times New Roman" pitchFamily="18" charset="0"/>
            </a:endParaRPr>
          </a:p>
          <a:p>
            <a:pPr marL="285750" indent="-285750" algn="just">
              <a:buFont typeface="Arial" pitchFamily="34" charset="0"/>
              <a:buChar char="•"/>
            </a:pPr>
            <a:endParaRPr lang="en-US" sz="2000" dirty="0">
              <a:latin typeface="Times New Roman" pitchFamily="18" charset="0"/>
              <a:cs typeface="Times New Roman" pitchFamily="18" charset="0"/>
            </a:endParaRPr>
          </a:p>
          <a:p>
            <a:pPr marL="285750" indent="-285750" algn="just">
              <a:buFont typeface="Arial" pitchFamily="34" charset="0"/>
              <a:buChar char="•"/>
            </a:pPr>
            <a:r>
              <a:rPr lang="en-US" sz="2000" dirty="0" smtClean="0">
                <a:latin typeface="Times New Roman" pitchFamily="18" charset="0"/>
                <a:cs typeface="Times New Roman" pitchFamily="18" charset="0"/>
              </a:rPr>
              <a:t> Solids </a:t>
            </a:r>
            <a:r>
              <a:rPr lang="en-US" sz="2000" dirty="0">
                <a:latin typeface="Times New Roman" pitchFamily="18" charset="0"/>
                <a:cs typeface="Times New Roman" pitchFamily="18" charset="0"/>
              </a:rPr>
              <a:t>will be dried and mixed with rock phosphate to produce Phosphate Rich organic manure (</a:t>
            </a:r>
            <a:r>
              <a:rPr lang="en-US" sz="2000" dirty="0" smtClean="0">
                <a:latin typeface="Times New Roman" pitchFamily="18" charset="0"/>
                <a:cs typeface="Times New Roman" pitchFamily="18" charset="0"/>
              </a:rPr>
              <a:t>PROM</a:t>
            </a:r>
            <a:r>
              <a:rPr lang="en-US" sz="2000" dirty="0" smtClean="0">
                <a:latin typeface="Times New Roman" pitchFamily="18" charset="0"/>
                <a:cs typeface="Times New Roman" pitchFamily="18" charset="0"/>
              </a:rPr>
              <a:t>).</a:t>
            </a:r>
            <a:endParaRPr lang="en-US" sz="2000" dirty="0" smtClean="0">
              <a:latin typeface="Times New Roman" pitchFamily="18" charset="0"/>
              <a:cs typeface="Times New Roman" pitchFamily="18" charset="0"/>
            </a:endParaRPr>
          </a:p>
          <a:p>
            <a:pPr marL="285750" indent="-285750" algn="just"/>
            <a:endParaRPr lang="en-US" sz="2000" dirty="0">
              <a:latin typeface="Times New Roman" pitchFamily="18" charset="0"/>
              <a:cs typeface="Times New Roman" pitchFamily="18" charset="0"/>
            </a:endParaRPr>
          </a:p>
          <a:p>
            <a:pPr marL="285750" indent="-285750" algn="just"/>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Further value addition as per requirement can be done to fetch better revenue.</a:t>
            </a:r>
          </a:p>
          <a:p>
            <a:pPr marL="285750" indent="-285750" algn="just"/>
            <a:endParaRPr lang="en-US" sz="2400" dirty="0">
              <a:latin typeface="Times New Roman" pitchFamily="18" charset="0"/>
              <a:cs typeface="Times New Roman" pitchFamily="18" charset="0"/>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4415051"/>
            <a:ext cx="3451225" cy="348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096000"/>
            <a:ext cx="1905000" cy="575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76200" y="76200"/>
            <a:ext cx="8991600" cy="6705600"/>
          </a:xfrm>
          <a:prstGeom prst="rect">
            <a:avLst/>
          </a:prstGeom>
          <a:no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9864724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388013"/>
          </a:xfrm>
        </p:spPr>
        <p:txBody>
          <a:bodyPr>
            <a:noAutofit/>
          </a:bodyPr>
          <a:lstStyle/>
          <a:p>
            <a:r>
              <a:rPr lang="en-US"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PROCESSING OF MANURE INTO PROM</a:t>
            </a:r>
            <a:r>
              <a:rPr lang="en-US" sz="3600" dirty="0"/>
              <a:t/>
            </a:r>
            <a:br>
              <a:rPr lang="en-US" sz="3600" dirty="0"/>
            </a:br>
            <a:endParaRPr lang="en-US" sz="3600" dirty="0"/>
          </a:p>
        </p:txBody>
      </p:sp>
      <p:pic>
        <p:nvPicPr>
          <p:cNvPr id="512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1524000"/>
            <a:ext cx="7838867"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8"/>
          <p:cNvSpPr txBox="1"/>
          <p:nvPr/>
        </p:nvSpPr>
        <p:spPr>
          <a:xfrm>
            <a:off x="924636" y="3671641"/>
            <a:ext cx="2438400" cy="369332"/>
          </a:xfrm>
          <a:prstGeom prst="rect">
            <a:avLst/>
          </a:prstGeom>
          <a:ln w="3175"/>
        </p:spPr>
        <p:style>
          <a:lnRef idx="2">
            <a:schemeClr val="accent5"/>
          </a:lnRef>
          <a:fillRef idx="1">
            <a:schemeClr val="lt1"/>
          </a:fillRef>
          <a:effectRef idx="0">
            <a:schemeClr val="accent5"/>
          </a:effectRef>
          <a:fontRef idx="minor">
            <a:schemeClr val="dk1"/>
          </a:fontRef>
        </p:style>
        <p:txBody>
          <a:bodyPr wrap="square">
            <a:spAutoFit/>
          </a:bodyPr>
          <a:lstStyle/>
          <a:p>
            <a:pPr algn="ctr">
              <a:defRPr/>
            </a:pPr>
            <a:r>
              <a:rPr lang="en-US" dirty="0">
                <a:solidFill>
                  <a:schemeClr val="accent1">
                    <a:lumMod val="75000"/>
                  </a:schemeClr>
                </a:solidFill>
                <a:latin typeface="Times New Roman" pitchFamily="18" charset="0"/>
                <a:cs typeface="Times New Roman" pitchFamily="18" charset="0"/>
              </a:rPr>
              <a:t>Slurry Separator</a:t>
            </a:r>
          </a:p>
        </p:txBody>
      </p:sp>
      <p:sp>
        <p:nvSpPr>
          <p:cNvPr id="6" name="TextBox 15"/>
          <p:cNvSpPr txBox="1">
            <a:spLocks noChangeArrowheads="1"/>
          </p:cNvSpPr>
          <p:nvPr/>
        </p:nvSpPr>
        <p:spPr bwMode="auto">
          <a:xfrm>
            <a:off x="5232401" y="3671641"/>
            <a:ext cx="3784598" cy="369332"/>
          </a:xfrm>
          <a:prstGeom prst="rect">
            <a:avLst/>
          </a:prstGeom>
          <a:ln w="3175">
            <a:headEnd/>
            <a:tailEnd/>
          </a:ln>
        </p:spPr>
        <p:style>
          <a:lnRef idx="2">
            <a:schemeClr val="accent5"/>
          </a:lnRef>
          <a:fillRef idx="1">
            <a:schemeClr val="lt1"/>
          </a:fillRef>
          <a:effectRef idx="0">
            <a:schemeClr val="accent5"/>
          </a:effectRef>
          <a:fontRef idx="minor">
            <a:schemeClr val="dk1"/>
          </a:fontRef>
        </p:style>
        <p:txBody>
          <a:bodyPr wrap="square">
            <a:spAutoFit/>
          </a:bodyPr>
          <a:lstStyle/>
          <a:p>
            <a:pPr algn="ctr">
              <a:defRPr/>
            </a:pPr>
            <a:r>
              <a:rPr lang="en-US" dirty="0">
                <a:solidFill>
                  <a:schemeClr val="accent1">
                    <a:lumMod val="75000"/>
                  </a:schemeClr>
                </a:solidFill>
                <a:latin typeface="Times New Roman" pitchFamily="18" charset="0"/>
                <a:cs typeface="Times New Roman" pitchFamily="18" charset="0"/>
              </a:rPr>
              <a:t>Mixing and blending machines</a:t>
            </a:r>
          </a:p>
        </p:txBody>
      </p:sp>
      <p:sp>
        <p:nvSpPr>
          <p:cNvPr id="7" name="Text Box 7"/>
          <p:cNvSpPr txBox="1"/>
          <p:nvPr/>
        </p:nvSpPr>
        <p:spPr>
          <a:xfrm>
            <a:off x="253621" y="6104986"/>
            <a:ext cx="4521200" cy="369332"/>
          </a:xfrm>
          <a:prstGeom prst="rect">
            <a:avLst/>
          </a:prstGeom>
          <a:ln w="3175"/>
        </p:spPr>
        <p:style>
          <a:lnRef idx="2">
            <a:schemeClr val="accent5"/>
          </a:lnRef>
          <a:fillRef idx="1">
            <a:schemeClr val="lt1"/>
          </a:fillRef>
          <a:effectRef idx="0">
            <a:schemeClr val="accent5"/>
          </a:effectRef>
          <a:fontRef idx="minor">
            <a:schemeClr val="dk1"/>
          </a:fontRef>
        </p:style>
        <p:txBody>
          <a:bodyPr wrap="square">
            <a:spAutoFit/>
          </a:bodyPr>
          <a:lstStyle/>
          <a:p>
            <a:pPr algn="ctr">
              <a:defRPr/>
            </a:pPr>
            <a:r>
              <a:rPr lang="en-US" dirty="0">
                <a:solidFill>
                  <a:schemeClr val="accent1">
                    <a:lumMod val="75000"/>
                  </a:schemeClr>
                </a:solidFill>
                <a:latin typeface="Times New Roman" pitchFamily="18" charset="0"/>
                <a:cs typeface="Times New Roman" pitchFamily="18" charset="0"/>
                <a:sym typeface="+mn-ea"/>
              </a:rPr>
              <a:t>Actual PROM bag produced at our unit</a:t>
            </a:r>
          </a:p>
        </p:txBody>
      </p:sp>
      <p:sp>
        <p:nvSpPr>
          <p:cNvPr id="4" name="TextBox 3"/>
          <p:cNvSpPr txBox="1"/>
          <p:nvPr/>
        </p:nvSpPr>
        <p:spPr>
          <a:xfrm>
            <a:off x="6096000" y="6104986"/>
            <a:ext cx="2057400" cy="369332"/>
          </a:xfrm>
          <a:prstGeom prst="rect">
            <a:avLst/>
          </a:prstGeom>
          <a:ln w="3175"/>
        </p:spPr>
        <p:style>
          <a:lnRef idx="2">
            <a:schemeClr val="accent5"/>
          </a:lnRef>
          <a:fillRef idx="1">
            <a:schemeClr val="lt1"/>
          </a:fillRef>
          <a:effectRef idx="0">
            <a:schemeClr val="accent5"/>
          </a:effectRef>
          <a:fontRef idx="minor">
            <a:schemeClr val="dk1"/>
          </a:fontRef>
        </p:style>
        <p:txBody>
          <a:bodyPr wrap="square" rtlCol="0">
            <a:spAutoFit/>
          </a:bodyPr>
          <a:lstStyle/>
          <a:p>
            <a:pPr algn="ctr">
              <a:defRPr/>
            </a:pPr>
            <a:r>
              <a:rPr lang="en-US" dirty="0">
                <a:solidFill>
                  <a:schemeClr val="accent1">
                    <a:lumMod val="75000"/>
                  </a:schemeClr>
                </a:solidFill>
                <a:latin typeface="Times New Roman" pitchFamily="18" charset="0"/>
                <a:cs typeface="Times New Roman" pitchFamily="18" charset="0"/>
              </a:rPr>
              <a:t>Granulator</a:t>
            </a:r>
          </a:p>
        </p:txBody>
      </p:sp>
      <p:sp>
        <p:nvSpPr>
          <p:cNvPr id="8" name="Rectangle 7"/>
          <p:cNvSpPr/>
          <p:nvPr/>
        </p:nvSpPr>
        <p:spPr>
          <a:xfrm>
            <a:off x="76200" y="76200"/>
            <a:ext cx="8991600" cy="6705600"/>
          </a:xfrm>
          <a:prstGeom prst="rect">
            <a:avLst/>
          </a:prstGeom>
          <a:no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7254721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30" y="533400"/>
            <a:ext cx="9280459" cy="914400"/>
          </a:xfrm>
        </p:spPr>
        <p:txBody>
          <a:bodyPr>
            <a:noAutofit/>
          </a:bodyPr>
          <a:lstStyle/>
          <a:p>
            <a:r>
              <a:rPr lang="en-US"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LIQUID FORM OF MANURE FOR MICROFILTRATION &amp; PACKING</a:t>
            </a:r>
            <a:br>
              <a:rPr lang="en-US"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endParaRPr lang="en-US"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4" name="Picture 6" descr="IMG-20180225-WA0021"/>
          <p:cNvPicPr>
            <a:picLocks noChangeAspect="1" noChangeArrowheads="1"/>
          </p:cNvPicPr>
          <p:nvPr/>
        </p:nvPicPr>
        <p:blipFill>
          <a:blip r:embed="rId3">
            <a:lum bright="20000"/>
          </a:blip>
          <a:srcRect/>
          <a:stretch>
            <a:fillRect/>
          </a:stretch>
        </p:blipFill>
        <p:spPr bwMode="auto">
          <a:xfrm>
            <a:off x="5141795" y="4343400"/>
            <a:ext cx="3506816" cy="1905000"/>
          </a:xfrm>
          <a:prstGeom prst="rect">
            <a:avLst/>
          </a:prstGeom>
          <a:noFill/>
          <a:ln w="3175">
            <a:solidFill>
              <a:schemeClr val="tx1"/>
            </a:solidFill>
            <a:miter lim="800000"/>
            <a:headEnd/>
            <a:tailEnd/>
          </a:ln>
        </p:spPr>
      </p:pic>
      <p:pic>
        <p:nvPicPr>
          <p:cNvPr id="5" name="Picture 2" descr="C:\Users\Admin\Downloads\IMG-20160131-WA0007(1).jpg"/>
          <p:cNvPicPr>
            <a:picLocks noChangeAspect="1" noChangeArrowheads="1"/>
          </p:cNvPicPr>
          <p:nvPr/>
        </p:nvPicPr>
        <p:blipFill>
          <a:blip r:embed="rId4">
            <a:lum bright="20000"/>
          </a:blip>
          <a:srcRect/>
          <a:stretch>
            <a:fillRect/>
          </a:stretch>
        </p:blipFill>
        <p:spPr bwMode="auto">
          <a:xfrm>
            <a:off x="518614" y="4343401"/>
            <a:ext cx="3511353" cy="1905000"/>
          </a:xfrm>
          <a:prstGeom prst="rect">
            <a:avLst/>
          </a:prstGeom>
          <a:ln w="9525" cap="sq">
            <a:solidFill>
              <a:schemeClr val="tx1"/>
            </a:solidFill>
            <a:prstDash val="solid"/>
            <a:miter lim="800000"/>
          </a:ln>
          <a:effectLst>
            <a:outerShdw blurRad="50800" dist="38100" dir="2700000" algn="tl" rotWithShape="0">
              <a:srgbClr val="000000">
                <a:alpha val="43000"/>
              </a:srgbClr>
            </a:outerShdw>
          </a:effectLst>
        </p:spPr>
      </p:pic>
      <p:pic>
        <p:nvPicPr>
          <p:cNvPr id="6" name="Picture 4" descr="E:\Biogas offer s\Urja Profile\PLant Photos\IMG-20150415-WA0019.jpg"/>
          <p:cNvPicPr>
            <a:picLocks noChangeAspect="1" noChangeArrowheads="1"/>
          </p:cNvPicPr>
          <p:nvPr/>
        </p:nvPicPr>
        <p:blipFill>
          <a:blip r:embed="rId5">
            <a:lum bright="10000"/>
          </a:blip>
          <a:srcRect/>
          <a:stretch>
            <a:fillRect/>
          </a:stretch>
        </p:blipFill>
        <p:spPr bwMode="auto">
          <a:xfrm>
            <a:off x="5141795" y="1447800"/>
            <a:ext cx="3430137" cy="1981200"/>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7" name="Content Placeholder 3" descr="C:\Documents and Settings\USER\My Documents\Sharma\Manorama Dairy Farm Rajahmundary\DSC_0761.jpg"/>
          <p:cNvPicPr>
            <a:picLocks noChangeAspect="1" noChangeArrowheads="1"/>
          </p:cNvPicPr>
          <p:nvPr/>
        </p:nvPicPr>
        <p:blipFill>
          <a:blip r:embed="rId6">
            <a:lum bright="20000"/>
          </a:blip>
          <a:srcRect/>
          <a:stretch>
            <a:fillRect/>
          </a:stretch>
        </p:blipFill>
        <p:spPr>
          <a:xfrm>
            <a:off x="535675" y="1447800"/>
            <a:ext cx="3496568" cy="1981200"/>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14" name="Down Arrow 13"/>
          <p:cNvSpPr/>
          <p:nvPr/>
        </p:nvSpPr>
        <p:spPr>
          <a:xfrm>
            <a:off x="6705600" y="3515735"/>
            <a:ext cx="291770" cy="761702"/>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2" name="Right Arrow 11"/>
          <p:cNvSpPr/>
          <p:nvPr/>
        </p:nvSpPr>
        <p:spPr>
          <a:xfrm>
            <a:off x="4191000" y="2057400"/>
            <a:ext cx="837722" cy="304800"/>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3" name="Left Arrow 12"/>
          <p:cNvSpPr/>
          <p:nvPr/>
        </p:nvSpPr>
        <p:spPr>
          <a:xfrm>
            <a:off x="4191000" y="5143500"/>
            <a:ext cx="837722" cy="304800"/>
          </a:xfrm>
          <a:prstGeom prst="lef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8" name="Text Box 9"/>
          <p:cNvSpPr txBox="1"/>
          <p:nvPr/>
        </p:nvSpPr>
        <p:spPr>
          <a:xfrm>
            <a:off x="957050" y="3532076"/>
            <a:ext cx="2653818" cy="369332"/>
          </a:xfrm>
          <a:prstGeom prst="rect">
            <a:avLst/>
          </a:prstGeom>
          <a:ln w="3175"/>
        </p:spPr>
        <p:style>
          <a:lnRef idx="2">
            <a:schemeClr val="accent5"/>
          </a:lnRef>
          <a:fillRef idx="1">
            <a:schemeClr val="lt1"/>
          </a:fillRef>
          <a:effectRef idx="0">
            <a:schemeClr val="accent5"/>
          </a:effectRef>
          <a:fontRef idx="minor">
            <a:schemeClr val="dk1"/>
          </a:fontRef>
        </p:style>
        <p:txBody>
          <a:bodyPr wrap="square">
            <a:spAutoFit/>
          </a:bodyPr>
          <a:lstStyle/>
          <a:p>
            <a:pPr algn="ctr">
              <a:defRPr/>
            </a:pPr>
            <a:r>
              <a:rPr lang="en-US" dirty="0">
                <a:solidFill>
                  <a:schemeClr val="accent1">
                    <a:lumMod val="75000"/>
                  </a:schemeClr>
                </a:solidFill>
                <a:latin typeface="Times New Roman" pitchFamily="18" charset="0"/>
                <a:cs typeface="Times New Roman" pitchFamily="18" charset="0"/>
              </a:rPr>
              <a:t>Digested Slurry</a:t>
            </a:r>
          </a:p>
        </p:txBody>
      </p:sp>
      <p:sp>
        <p:nvSpPr>
          <p:cNvPr id="19" name="Text Box 10"/>
          <p:cNvSpPr txBox="1"/>
          <p:nvPr/>
        </p:nvSpPr>
        <p:spPr>
          <a:xfrm>
            <a:off x="5656504" y="6335135"/>
            <a:ext cx="2477397" cy="369332"/>
          </a:xfrm>
          <a:prstGeom prst="rect">
            <a:avLst/>
          </a:prstGeom>
          <a:ln w="3175"/>
        </p:spPr>
        <p:style>
          <a:lnRef idx="2">
            <a:schemeClr val="accent5"/>
          </a:lnRef>
          <a:fillRef idx="1">
            <a:schemeClr val="lt1"/>
          </a:fillRef>
          <a:effectRef idx="0">
            <a:schemeClr val="accent5"/>
          </a:effectRef>
          <a:fontRef idx="minor">
            <a:schemeClr val="dk1"/>
          </a:fontRef>
        </p:style>
        <p:txBody>
          <a:bodyPr wrap="square">
            <a:spAutoFit/>
          </a:bodyPr>
          <a:lstStyle/>
          <a:p>
            <a:pPr algn="ctr">
              <a:defRPr/>
            </a:pPr>
            <a:r>
              <a:rPr lang="en-US" altLang="zh-CN" dirty="0">
                <a:solidFill>
                  <a:schemeClr val="accent1">
                    <a:lumMod val="75000"/>
                  </a:schemeClr>
                </a:solidFill>
                <a:latin typeface="Times New Roman" pitchFamily="18" charset="0"/>
                <a:cs typeface="Times New Roman" pitchFamily="18" charset="0"/>
              </a:rPr>
              <a:t>Micro filter</a:t>
            </a:r>
          </a:p>
        </p:txBody>
      </p:sp>
      <p:sp>
        <p:nvSpPr>
          <p:cNvPr id="15" name="Rectangle 14"/>
          <p:cNvSpPr/>
          <p:nvPr/>
        </p:nvSpPr>
        <p:spPr>
          <a:xfrm>
            <a:off x="76200" y="76200"/>
            <a:ext cx="8991600" cy="6705600"/>
          </a:xfrm>
          <a:prstGeom prst="rect">
            <a:avLst/>
          </a:prstGeom>
          <a:no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4379785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BIO CNG PROJECTS BASED </a:t>
            </a:r>
            <a:r>
              <a:rPr lang="en-US"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ON poultry litter</a:t>
            </a:r>
            <a:endParaRPr lang="en-US"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Content Placeholder 2"/>
          <p:cNvSpPr>
            <a:spLocks noGrp="1"/>
          </p:cNvSpPr>
          <p:nvPr>
            <p:ph idx="1"/>
          </p:nvPr>
        </p:nvSpPr>
        <p:spPr>
          <a:xfrm>
            <a:off x="457200" y="1828800"/>
            <a:ext cx="8229600" cy="4525963"/>
          </a:xfrm>
        </p:spPr>
        <p:txBody>
          <a:bodyPr/>
          <a:lstStyle/>
          <a:p>
            <a:pPr lvl="0" algn="just">
              <a:lnSpc>
                <a:spcPct val="80000"/>
              </a:lnSpc>
            </a:pPr>
            <a:r>
              <a:rPr lang="en-US" sz="1800" dirty="0">
                <a:latin typeface="Times New Roman" pitchFamily="18" charset="0"/>
                <a:cs typeface="Times New Roman" pitchFamily="18" charset="0"/>
              </a:rPr>
              <a:t>25 TPD Poultry Litter based biogas to Bio-CNG project at V R K Nutritional Solutions </a:t>
            </a:r>
            <a:r>
              <a:rPr lang="en-US" sz="1800" dirty="0" err="1">
                <a:latin typeface="Times New Roman" pitchFamily="18" charset="0"/>
                <a:cs typeface="Times New Roman" pitchFamily="18" charset="0"/>
              </a:rPr>
              <a:t>Sangali</a:t>
            </a:r>
            <a:r>
              <a:rPr lang="en-US" sz="1800" dirty="0" smtClean="0">
                <a:latin typeface="Times New Roman" pitchFamily="18" charset="0"/>
                <a:cs typeface="Times New Roman" pitchFamily="18" charset="0"/>
              </a:rPr>
              <a:t>.</a:t>
            </a:r>
          </a:p>
          <a:p>
            <a:pPr lvl="0" algn="just">
              <a:lnSpc>
                <a:spcPct val="80000"/>
              </a:lnSpc>
            </a:pPr>
            <a:endParaRPr lang="en-US" sz="1800" dirty="0">
              <a:latin typeface="Times New Roman" pitchFamily="18" charset="0"/>
              <a:cs typeface="Times New Roman" pitchFamily="18" charset="0"/>
            </a:endParaRPr>
          </a:p>
          <a:p>
            <a:pPr lvl="0" algn="just">
              <a:lnSpc>
                <a:spcPct val="80000"/>
              </a:lnSpc>
            </a:pPr>
            <a:r>
              <a:rPr lang="en-US" sz="1800" dirty="0">
                <a:latin typeface="Times New Roman" pitchFamily="18" charset="0"/>
                <a:cs typeface="Times New Roman" pitchFamily="18" charset="0"/>
              </a:rPr>
              <a:t>60 Ton poultry waste based Bio CNG at Hyderabad for </a:t>
            </a:r>
            <a:r>
              <a:rPr lang="en-US" sz="1800" dirty="0" err="1">
                <a:latin typeface="Times New Roman" pitchFamily="18" charset="0"/>
                <a:cs typeface="Times New Roman" pitchFamily="18" charset="0"/>
              </a:rPr>
              <a:t>Solika</a:t>
            </a:r>
            <a:r>
              <a:rPr lang="en-US" sz="1800" dirty="0">
                <a:latin typeface="Times New Roman" pitchFamily="18" charset="0"/>
                <a:cs typeface="Times New Roman" pitchFamily="18" charset="0"/>
              </a:rPr>
              <a:t> Green Energy</a:t>
            </a:r>
            <a:r>
              <a:rPr lang="en-US" sz="1800" dirty="0" smtClean="0">
                <a:latin typeface="Times New Roman" pitchFamily="18" charset="0"/>
                <a:cs typeface="Times New Roman" pitchFamily="18" charset="0"/>
              </a:rPr>
              <a:t>.</a:t>
            </a:r>
          </a:p>
          <a:p>
            <a:pPr lvl="0" algn="just">
              <a:lnSpc>
                <a:spcPct val="80000"/>
              </a:lnSpc>
            </a:pPr>
            <a:endParaRPr lang="en-US" sz="1800" dirty="0">
              <a:latin typeface="Times New Roman" pitchFamily="18" charset="0"/>
              <a:cs typeface="Times New Roman" pitchFamily="18" charset="0"/>
            </a:endParaRPr>
          </a:p>
          <a:p>
            <a:pPr lvl="0" algn="just">
              <a:lnSpc>
                <a:spcPct val="80000"/>
              </a:lnSpc>
            </a:pPr>
            <a:r>
              <a:rPr lang="en-US" sz="1800" dirty="0">
                <a:latin typeface="Times New Roman" pitchFamily="18" charset="0"/>
                <a:cs typeface="Times New Roman" pitchFamily="18" charset="0"/>
              </a:rPr>
              <a:t>50 TPD litter based in expected to start in Durgapur, WB</a:t>
            </a:r>
            <a:r>
              <a:rPr lang="en-US" sz="1800" dirty="0" smtClean="0">
                <a:latin typeface="Times New Roman" pitchFamily="18" charset="0"/>
                <a:cs typeface="Times New Roman" pitchFamily="18" charset="0"/>
              </a:rPr>
              <a:t>.</a:t>
            </a:r>
          </a:p>
          <a:p>
            <a:pPr lvl="0" algn="just">
              <a:lnSpc>
                <a:spcPct val="80000"/>
              </a:lnSpc>
            </a:pPr>
            <a:endParaRPr lang="en-US" sz="1800" dirty="0">
              <a:latin typeface="Times New Roman" pitchFamily="18" charset="0"/>
              <a:cs typeface="Times New Roman" pitchFamily="18" charset="0"/>
            </a:endParaRPr>
          </a:p>
          <a:p>
            <a:pPr lvl="0" algn="just">
              <a:lnSpc>
                <a:spcPct val="80000"/>
              </a:lnSpc>
            </a:pPr>
            <a:r>
              <a:rPr lang="en-US" sz="1800" dirty="0">
                <a:latin typeface="Times New Roman" pitchFamily="18" charset="0"/>
                <a:cs typeface="Times New Roman" pitchFamily="18" charset="0"/>
              </a:rPr>
              <a:t>Another 2 orders of </a:t>
            </a:r>
            <a:r>
              <a:rPr lang="en-US" sz="1800" dirty="0" err="1">
                <a:latin typeface="Times New Roman" pitchFamily="18" charset="0"/>
                <a:cs typeface="Times New Roman" pitchFamily="18" charset="0"/>
              </a:rPr>
              <a:t>Solika</a:t>
            </a:r>
            <a:r>
              <a:rPr lang="en-US" sz="1800" dirty="0">
                <a:latin typeface="Times New Roman" pitchFamily="18" charset="0"/>
                <a:cs typeface="Times New Roman" pitchFamily="18" charset="0"/>
              </a:rPr>
              <a:t> Greens are also in pipe line.</a:t>
            </a:r>
          </a:p>
          <a:p>
            <a:endParaRPr lang="en-US" dirty="0" smtClean="0"/>
          </a:p>
          <a:p>
            <a:endParaRPr lang="en-US" dirty="0"/>
          </a:p>
          <a:p>
            <a:endParaRPr lang="en-US" dirty="0" smtClean="0"/>
          </a:p>
          <a:p>
            <a:endParaRPr lang="en-US" dirty="0"/>
          </a:p>
          <a:p>
            <a:endParaRPr lang="en-US" dirty="0" smtClean="0"/>
          </a:p>
          <a:p>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6096000"/>
            <a:ext cx="1481902" cy="447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HP\Pictures\images (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6395" y="4724400"/>
            <a:ext cx="2900363" cy="187944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6200" y="76200"/>
            <a:ext cx="8991600" cy="6705600"/>
          </a:xfrm>
          <a:prstGeom prst="rect">
            <a:avLst/>
          </a:prstGeom>
          <a:no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6229688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457200"/>
            <a:ext cx="7620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OVERSEAS PROJECTS</a:t>
            </a:r>
            <a:br>
              <a:rPr lang="en-US"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endParaRPr lang="en-US"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5" name="Content Placeholder 2"/>
          <p:cNvSpPr txBox="1">
            <a:spLocks/>
          </p:cNvSpPr>
          <p:nvPr/>
        </p:nvSpPr>
        <p:spPr>
          <a:xfrm>
            <a:off x="457200" y="1600200"/>
            <a:ext cx="7620000" cy="4800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1800" dirty="0" smtClean="0">
                <a:latin typeface="Times New Roman" pitchFamily="18" charset="0"/>
                <a:cs typeface="Times New Roman" pitchFamily="18" charset="0"/>
              </a:rPr>
              <a:t>7.5 TPD dung waste biogas to power generation plant at </a:t>
            </a:r>
            <a:r>
              <a:rPr lang="en-US" sz="1800" dirty="0" err="1" smtClean="0">
                <a:latin typeface="Times New Roman" pitchFamily="18" charset="0"/>
                <a:cs typeface="Times New Roman" pitchFamily="18" charset="0"/>
              </a:rPr>
              <a:t>Lusaca</a:t>
            </a:r>
            <a:r>
              <a:rPr lang="en-US" sz="1800" dirty="0" smtClean="0">
                <a:latin typeface="Times New Roman" pitchFamily="18" charset="0"/>
                <a:cs typeface="Times New Roman" pitchFamily="18" charset="0"/>
              </a:rPr>
              <a:t>, Zambia.</a:t>
            </a:r>
          </a:p>
          <a:p>
            <a:pPr algn="just"/>
            <a:endParaRPr lang="en-US" sz="1800" dirty="0" smtClean="0">
              <a:latin typeface="Times New Roman" pitchFamily="18" charset="0"/>
              <a:cs typeface="Times New Roman" pitchFamily="18" charset="0"/>
            </a:endParaRPr>
          </a:p>
          <a:p>
            <a:pPr algn="just"/>
            <a:r>
              <a:rPr lang="en-US" sz="1800" dirty="0" smtClean="0">
                <a:latin typeface="Times New Roman" pitchFamily="18" charset="0"/>
                <a:cs typeface="Times New Roman" pitchFamily="18" charset="0"/>
              </a:rPr>
              <a:t>5 TPD fruit processing waste to power generation plant at </a:t>
            </a:r>
            <a:r>
              <a:rPr lang="en-US" sz="1800" dirty="0" err="1" smtClean="0">
                <a:latin typeface="Times New Roman" pitchFamily="18" charset="0"/>
                <a:cs typeface="Times New Roman" pitchFamily="18" charset="0"/>
              </a:rPr>
              <a:t>Elvenagri</a:t>
            </a:r>
            <a:r>
              <a:rPr lang="en-US" sz="1800" dirty="0" smtClean="0">
                <a:latin typeface="Times New Roman" pitchFamily="18" charset="0"/>
                <a:cs typeface="Times New Roman" pitchFamily="18" charset="0"/>
              </a:rPr>
              <a:t> ltd., Dar-E-Salaam, Tanzania.</a:t>
            </a:r>
          </a:p>
          <a:p>
            <a:pPr algn="just"/>
            <a:endParaRPr lang="en-US" sz="1800" dirty="0" smtClean="0">
              <a:latin typeface="Times New Roman" pitchFamily="18" charset="0"/>
              <a:cs typeface="Times New Roman" pitchFamily="18" charset="0"/>
            </a:endParaRPr>
          </a:p>
          <a:p>
            <a:pPr algn="just"/>
            <a:r>
              <a:rPr lang="en-US" sz="1800" dirty="0" smtClean="0">
                <a:latin typeface="Times New Roman" pitchFamily="18" charset="0"/>
                <a:cs typeface="Times New Roman" pitchFamily="18" charset="0"/>
              </a:rPr>
              <a:t>2.5 TPD dung waste to power generation plant at Gambia </a:t>
            </a:r>
          </a:p>
          <a:p>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030753"/>
            <a:ext cx="1371600" cy="627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descr="C:\Users\HP\Pictures\images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4337957"/>
            <a:ext cx="3505200" cy="2253343"/>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8" name="Rectangle 7"/>
          <p:cNvSpPr/>
          <p:nvPr/>
        </p:nvSpPr>
        <p:spPr>
          <a:xfrm>
            <a:off x="76200" y="76200"/>
            <a:ext cx="8991600" cy="6705600"/>
          </a:xfrm>
          <a:prstGeom prst="rect">
            <a:avLst/>
          </a:prstGeom>
          <a:no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6967922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URJA BIO SYSTEM PVT. </a:t>
            </a:r>
            <a:r>
              <a:rPr lang="en-US"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LTD. </a:t>
            </a:r>
            <a:endParaRPr lang="en-US"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0" name="Content Placeholder 9">
            <a:extLst>
              <a:ext uri="{FF2B5EF4-FFF2-40B4-BE49-F238E27FC236}">
                <a16:creationId xmlns="" xmlns:a16="http://schemas.microsoft.com/office/drawing/2014/main" id="{B813EA34-E12E-ED4E-9D44-E78E060C9BC1}"/>
              </a:ext>
            </a:extLst>
          </p:cNvPr>
          <p:cNvSpPr txBox="1">
            <a:spLocks noGrp="1"/>
          </p:cNvSpPr>
          <p:nvPr>
            <p:ph idx="1"/>
          </p:nvPr>
        </p:nvSpPr>
        <p:spPr>
          <a:xfrm>
            <a:off x="457200" y="1600200"/>
            <a:ext cx="8229600" cy="366254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endParaRPr lang="en-US" sz="2000" b="1" dirty="0" smtClean="0">
              <a:latin typeface="Palatino Linotype" pitchFamily="18" charset="0"/>
              <a:ea typeface="Lato Light" panose="020F0502020204030203" pitchFamily="34" charset="0"/>
              <a:cs typeface="Lato Light" panose="020F0502020204030203" pitchFamily="34" charset="0"/>
            </a:endParaRPr>
          </a:p>
          <a:p>
            <a:pPr algn="just"/>
            <a:r>
              <a:rPr lang="en-US" sz="2000" dirty="0" smtClean="0">
                <a:latin typeface="Times New Roman" pitchFamily="18" charset="0"/>
                <a:ea typeface="Lato Light" panose="020F0502020204030203" pitchFamily="34" charset="0"/>
                <a:cs typeface="Times New Roman" pitchFamily="18" charset="0"/>
              </a:rPr>
              <a:t>More than </a:t>
            </a:r>
            <a:r>
              <a:rPr lang="en-US" sz="2000" dirty="0" smtClean="0">
                <a:latin typeface="Times New Roman" pitchFamily="18" charset="0"/>
                <a:ea typeface="Lato Light" panose="020F0502020204030203" pitchFamily="34" charset="0"/>
                <a:cs typeface="Times New Roman" pitchFamily="18" charset="0"/>
              </a:rPr>
              <a:t>250 </a:t>
            </a:r>
            <a:r>
              <a:rPr lang="en-US" sz="2000" dirty="0" smtClean="0">
                <a:latin typeface="Times New Roman" pitchFamily="18" charset="0"/>
                <a:ea typeface="Lato Light" panose="020F0502020204030203" pitchFamily="34" charset="0"/>
                <a:cs typeface="Times New Roman" pitchFamily="18" charset="0"/>
              </a:rPr>
              <a:t>installations of </a:t>
            </a:r>
            <a:r>
              <a:rPr lang="en-US" sz="2000" dirty="0">
                <a:latin typeface="Times New Roman" pitchFamily="18" charset="0"/>
                <a:ea typeface="Lato Light" panose="020F0502020204030203" pitchFamily="34" charset="0"/>
                <a:cs typeface="Times New Roman" pitchFamily="18" charset="0"/>
              </a:rPr>
              <a:t>b</a:t>
            </a:r>
            <a:r>
              <a:rPr lang="en-US" sz="2000" dirty="0" smtClean="0">
                <a:latin typeface="Times New Roman" pitchFamily="18" charset="0"/>
                <a:ea typeface="Lato Light" panose="020F0502020204030203" pitchFamily="34" charset="0"/>
                <a:cs typeface="Times New Roman" pitchFamily="18" charset="0"/>
              </a:rPr>
              <a:t>iogas </a:t>
            </a:r>
            <a:r>
              <a:rPr lang="en-US" sz="2000" dirty="0" smtClean="0">
                <a:latin typeface="Times New Roman" pitchFamily="18" charset="0"/>
                <a:ea typeface="Lato Light" panose="020F0502020204030203" pitchFamily="34" charset="0"/>
                <a:cs typeface="Times New Roman" pitchFamily="18" charset="0"/>
              </a:rPr>
              <a:t>to power generation projects across India.</a:t>
            </a:r>
          </a:p>
          <a:p>
            <a:pPr algn="just"/>
            <a:endParaRPr lang="en-US" sz="2000" dirty="0" smtClean="0">
              <a:latin typeface="Times New Roman" pitchFamily="18" charset="0"/>
              <a:ea typeface="Lato Light" panose="020F0502020204030203" pitchFamily="34" charset="0"/>
              <a:cs typeface="Times New Roman" pitchFamily="18" charset="0"/>
            </a:endParaRPr>
          </a:p>
          <a:p>
            <a:pPr algn="just"/>
            <a:r>
              <a:rPr lang="en-US" sz="2000" dirty="0">
                <a:latin typeface="Times New Roman" pitchFamily="18" charset="0"/>
                <a:ea typeface="Lato Light" panose="020F0502020204030203" pitchFamily="34" charset="0"/>
                <a:cs typeface="Times New Roman" pitchFamily="18" charset="0"/>
              </a:rPr>
              <a:t>15 Years extensive </a:t>
            </a:r>
            <a:r>
              <a:rPr lang="en-US" sz="2000" dirty="0" smtClean="0">
                <a:latin typeface="Times New Roman" pitchFamily="18" charset="0"/>
                <a:ea typeface="Lato Light" panose="020F0502020204030203" pitchFamily="34" charset="0"/>
                <a:cs typeface="Times New Roman" pitchFamily="18" charset="0"/>
              </a:rPr>
              <a:t>experience  </a:t>
            </a:r>
            <a:r>
              <a:rPr lang="en-US" sz="2000" dirty="0">
                <a:latin typeface="Times New Roman" pitchFamily="18" charset="0"/>
                <a:ea typeface="Lato Light" panose="020F0502020204030203" pitchFamily="34" charset="0"/>
                <a:cs typeface="Times New Roman" pitchFamily="18" charset="0"/>
              </a:rPr>
              <a:t>in waste treatment </a:t>
            </a:r>
            <a:r>
              <a:rPr lang="en-US" sz="2000" dirty="0" smtClean="0">
                <a:latin typeface="Times New Roman" pitchFamily="18" charset="0"/>
                <a:ea typeface="Lato Light" panose="020F0502020204030203" pitchFamily="34" charset="0"/>
                <a:cs typeface="Times New Roman" pitchFamily="18" charset="0"/>
              </a:rPr>
              <a:t>sector.</a:t>
            </a:r>
          </a:p>
          <a:p>
            <a:pPr algn="just"/>
            <a:endParaRPr lang="en-US" sz="2000" dirty="0">
              <a:latin typeface="Times New Roman" pitchFamily="18" charset="0"/>
              <a:ea typeface="Lato Light" panose="020F0502020204030203" pitchFamily="34" charset="0"/>
              <a:cs typeface="Times New Roman" pitchFamily="18" charset="0"/>
            </a:endParaRPr>
          </a:p>
          <a:p>
            <a:pPr algn="just"/>
            <a:r>
              <a:rPr lang="en-US" sz="2000" dirty="0">
                <a:latin typeface="Times New Roman" pitchFamily="18" charset="0"/>
                <a:ea typeface="Lato Light" panose="020F0502020204030203" pitchFamily="34" charset="0"/>
                <a:cs typeface="Times New Roman" pitchFamily="18" charset="0"/>
              </a:rPr>
              <a:t>More </a:t>
            </a:r>
            <a:r>
              <a:rPr lang="en-US" sz="2000" dirty="0" smtClean="0">
                <a:latin typeface="Times New Roman" pitchFamily="18" charset="0"/>
                <a:ea typeface="Lato Light" panose="020F0502020204030203" pitchFamily="34" charset="0"/>
                <a:cs typeface="Times New Roman" pitchFamily="18" charset="0"/>
              </a:rPr>
              <a:t>than </a:t>
            </a:r>
            <a:r>
              <a:rPr lang="en-US" sz="2000" dirty="0">
                <a:latin typeface="Times New Roman" pitchFamily="18" charset="0"/>
                <a:ea typeface="Lato Light" panose="020F0502020204030203" pitchFamily="34" charset="0"/>
                <a:cs typeface="Times New Roman" pitchFamily="18" charset="0"/>
              </a:rPr>
              <a:t>10,000 installation of </a:t>
            </a:r>
            <a:r>
              <a:rPr lang="en-US" sz="2000" dirty="0" smtClean="0">
                <a:latin typeface="Times New Roman" pitchFamily="18" charset="0"/>
                <a:ea typeface="Lato Light" panose="020F0502020204030203" pitchFamily="34" charset="0"/>
                <a:cs typeface="Times New Roman" pitchFamily="18" charset="0"/>
              </a:rPr>
              <a:t>family </a:t>
            </a:r>
            <a:r>
              <a:rPr lang="en-US" sz="2000" dirty="0">
                <a:latin typeface="Times New Roman" pitchFamily="18" charset="0"/>
                <a:ea typeface="Lato Light" panose="020F0502020204030203" pitchFamily="34" charset="0"/>
                <a:cs typeface="Times New Roman" pitchFamily="18" charset="0"/>
              </a:rPr>
              <a:t>size plants in </a:t>
            </a:r>
            <a:r>
              <a:rPr lang="en-US" sz="2000" dirty="0" smtClean="0">
                <a:latin typeface="Times New Roman" pitchFamily="18" charset="0"/>
                <a:ea typeface="Lato Light" panose="020F0502020204030203" pitchFamily="34" charset="0"/>
                <a:cs typeface="Times New Roman" pitchFamily="18" charset="0"/>
              </a:rPr>
              <a:t>Maharashtra.</a:t>
            </a:r>
          </a:p>
          <a:p>
            <a:pPr algn="just"/>
            <a:endParaRPr lang="en-US" sz="2000" dirty="0">
              <a:latin typeface="Times New Roman" pitchFamily="18" charset="0"/>
              <a:ea typeface="Lato Light" panose="020F0502020204030203" pitchFamily="34" charset="0"/>
              <a:cs typeface="Times New Roman" pitchFamily="18" charset="0"/>
            </a:endParaRPr>
          </a:p>
          <a:p>
            <a:pPr algn="just"/>
            <a:r>
              <a:rPr lang="en-US" sz="2000" dirty="0">
                <a:latin typeface="Times New Roman" pitchFamily="18" charset="0"/>
                <a:ea typeface="Lato Light" panose="020F0502020204030203" pitchFamily="34" charset="0"/>
                <a:cs typeface="Times New Roman" pitchFamily="18" charset="0"/>
              </a:rPr>
              <a:t>15 Projects for </a:t>
            </a:r>
            <a:r>
              <a:rPr lang="en-US" sz="2000" dirty="0" smtClean="0">
                <a:latin typeface="Times New Roman" pitchFamily="18" charset="0"/>
                <a:ea typeface="Lato Light" panose="020F0502020204030203" pitchFamily="34" charset="0"/>
                <a:cs typeface="Times New Roman" pitchFamily="18" charset="0"/>
              </a:rPr>
              <a:t>community </a:t>
            </a:r>
            <a:r>
              <a:rPr lang="en-US" sz="2000" dirty="0">
                <a:latin typeface="Times New Roman" pitchFamily="18" charset="0"/>
                <a:ea typeface="Lato Light" panose="020F0502020204030203" pitchFamily="34" charset="0"/>
                <a:cs typeface="Times New Roman" pitchFamily="18" charset="0"/>
              </a:rPr>
              <a:t>based biogas for Villages, 5 CBG </a:t>
            </a:r>
            <a:r>
              <a:rPr lang="en-US" sz="2000" dirty="0" smtClean="0">
                <a:latin typeface="Times New Roman" pitchFamily="18" charset="0"/>
                <a:ea typeface="Lato Light" panose="020F0502020204030203" pitchFamily="34" charset="0"/>
                <a:cs typeface="Times New Roman" pitchFamily="18" charset="0"/>
              </a:rPr>
              <a:t>projects.</a:t>
            </a:r>
            <a:endParaRPr lang="en-US" sz="2900" dirty="0">
              <a:latin typeface="Times New Roman" pitchFamily="18" charset="0"/>
              <a:ea typeface="Lato Light" panose="020F0502020204030203" pitchFamily="34" charset="0"/>
              <a:cs typeface="Times New Roman" pitchFamily="18" charset="0"/>
            </a:endParaRPr>
          </a:p>
          <a:p>
            <a:endParaRPr lang="en-US" sz="2000" b="1" dirty="0">
              <a:latin typeface="Palatino Linotype" pitchFamily="18" charset="0"/>
              <a:ea typeface="Lato Light" panose="020F0502020204030203" pitchFamily="34" charset="0"/>
              <a:cs typeface="Lato Light" panose="020F0502020204030203" pitchFamily="34"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6096000"/>
            <a:ext cx="1631157" cy="601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76200" y="76200"/>
            <a:ext cx="8991600" cy="6705600"/>
          </a:xfrm>
          <a:prstGeom prst="rect">
            <a:avLst/>
          </a:prstGeom>
          <a:no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1284126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r>
              <a:rPr lang="en-US"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SOCIAL BENEFITS</a:t>
            </a:r>
            <a:br>
              <a:rPr lang="en-US"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endParaRPr lang="en-US"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4" name="Content Placeholder 2"/>
          <p:cNvSpPr txBox="1">
            <a:spLocks noGrp="1"/>
          </p:cNvSpPr>
          <p:nvPr>
            <p:ph idx="1"/>
          </p:nvPr>
        </p:nvSpPr>
        <p:spPr>
          <a:prstGeom prst="rect">
            <a:avLst/>
          </a:prstGeom>
        </p:spPr>
        <p:txBody>
          <a:bodyPr>
            <a:normAutofit/>
          </a:bodyPr>
          <a:lstStyle>
            <a:lvl1pPr marL="457086" indent="-457086" algn="l" defTabSz="1828343" rtl="0" eaLnBrk="1" latinLnBrk="0" hangingPunct="1">
              <a:lnSpc>
                <a:spcPct val="90000"/>
              </a:lnSpc>
              <a:spcBef>
                <a:spcPts val="2000"/>
              </a:spcBef>
              <a:buFont typeface="Arial" panose="020B0604020202020204" pitchFamily="34" charset="0"/>
              <a:buChar char="•"/>
              <a:defRPr sz="5599" kern="1200">
                <a:solidFill>
                  <a:schemeClr val="tx1"/>
                </a:solidFill>
                <a:latin typeface="+mn-lt"/>
                <a:ea typeface="+mn-ea"/>
                <a:cs typeface="+mn-cs"/>
              </a:defRPr>
            </a:lvl1pPr>
            <a:lvl2pPr marL="1371257" indent="-457086" algn="l" defTabSz="1828343" rtl="0" eaLnBrk="1" latinLnBrk="0" hangingPunct="1">
              <a:lnSpc>
                <a:spcPct val="90000"/>
              </a:lnSpc>
              <a:spcBef>
                <a:spcPts val="1000"/>
              </a:spcBef>
              <a:buFont typeface="Arial" panose="020B0604020202020204" pitchFamily="34" charset="0"/>
              <a:buChar char="•"/>
              <a:defRPr sz="4799" kern="1200">
                <a:solidFill>
                  <a:schemeClr val="tx1"/>
                </a:solidFill>
                <a:latin typeface="+mn-lt"/>
                <a:ea typeface="+mn-ea"/>
                <a:cs typeface="+mn-cs"/>
              </a:defRPr>
            </a:lvl2pPr>
            <a:lvl3pPr marL="2285429" indent="-457086" algn="l" defTabSz="1828343" rtl="0" eaLnBrk="1" latinLnBrk="0" hangingPunct="1">
              <a:lnSpc>
                <a:spcPct val="90000"/>
              </a:lnSpc>
              <a:spcBef>
                <a:spcPts val="1000"/>
              </a:spcBef>
              <a:buFont typeface="Arial" panose="020B0604020202020204" pitchFamily="34" charset="0"/>
              <a:buChar char="•"/>
              <a:defRPr sz="3999" kern="1200">
                <a:solidFill>
                  <a:schemeClr val="tx1"/>
                </a:solidFill>
                <a:latin typeface="+mn-lt"/>
                <a:ea typeface="+mn-ea"/>
                <a:cs typeface="+mn-cs"/>
              </a:defRPr>
            </a:lvl3pPr>
            <a:lvl4pPr marL="3199600"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4pPr>
            <a:lvl5pPr marL="4113771"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pPr indent="-342900" algn="just">
              <a:buFont typeface="Wingdings" pitchFamily="2" charset="2"/>
              <a:buChar char="q"/>
            </a:pPr>
            <a:r>
              <a:rPr lang="en-US" sz="1800" dirty="0" smtClean="0">
                <a:latin typeface="Times New Roman" pitchFamily="18" charset="0"/>
                <a:cs typeface="Times New Roman" pitchFamily="18" charset="0"/>
              </a:rPr>
              <a:t>Job creation for local people </a:t>
            </a:r>
          </a:p>
          <a:p>
            <a:pPr marL="0" indent="0" algn="just">
              <a:buFont typeface="Arial" panose="020B0604020202020204" pitchFamily="34" charset="0"/>
              <a:buNone/>
            </a:pPr>
            <a:endParaRPr lang="en-US" sz="1800" dirty="0" smtClean="0">
              <a:latin typeface="Times New Roman" pitchFamily="18" charset="0"/>
              <a:cs typeface="Times New Roman" pitchFamily="18" charset="0"/>
            </a:endParaRPr>
          </a:p>
          <a:p>
            <a:pPr indent="-342900" algn="just">
              <a:buFont typeface="Wingdings" pitchFamily="2" charset="2"/>
              <a:buChar char="q"/>
            </a:pPr>
            <a:r>
              <a:rPr lang="en-US" sz="1800" dirty="0" smtClean="0">
                <a:latin typeface="Times New Roman" pitchFamily="18" charset="0"/>
                <a:cs typeface="Times New Roman" pitchFamily="18" charset="0"/>
              </a:rPr>
              <a:t> Health improvement  - smell reduction, pathogen reduction, dieses reduction due to utilization of clean energy &amp; end products use as land fertilizer instead of chemical fertilizer.</a:t>
            </a:r>
          </a:p>
          <a:p>
            <a:pPr marL="0" indent="0" algn="just">
              <a:buFont typeface="Arial" panose="020B0604020202020204" pitchFamily="34" charset="0"/>
              <a:buNone/>
            </a:pPr>
            <a:endParaRPr lang="en-US" sz="1800" dirty="0" smtClean="0">
              <a:latin typeface="Times New Roman" pitchFamily="18" charset="0"/>
              <a:cs typeface="Times New Roman" pitchFamily="18" charset="0"/>
            </a:endParaRPr>
          </a:p>
          <a:p>
            <a:pPr indent="-342900" algn="just">
              <a:buFont typeface="Wingdings" pitchFamily="2" charset="2"/>
              <a:buChar char="q"/>
            </a:pPr>
            <a:r>
              <a:rPr lang="en-US" sz="1800" dirty="0" smtClean="0">
                <a:latin typeface="Times New Roman" pitchFamily="18" charset="0"/>
                <a:cs typeface="Times New Roman" pitchFamily="18" charset="0"/>
              </a:rPr>
              <a:t> Lifestyle improvements</a:t>
            </a:r>
          </a:p>
          <a:p>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245147"/>
            <a:ext cx="1382091" cy="417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C:\Users\HP\Pictures\images (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0725" y="4648200"/>
            <a:ext cx="3076575" cy="1971675"/>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76200" y="76200"/>
            <a:ext cx="8991600" cy="6705600"/>
          </a:xfrm>
          <a:prstGeom prst="rect">
            <a:avLst/>
          </a:prstGeom>
          <a:no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2563447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25462"/>
            <a:ext cx="8229600" cy="1143000"/>
          </a:xfrm>
        </p:spPr>
        <p:txBody>
          <a:bodyPr>
            <a:noAutofit/>
          </a:bodyPr>
          <a:lstStyle/>
          <a:p>
            <a:r>
              <a:rPr lang="en-US"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ENVIRONMENTAL BENEFITS</a:t>
            </a:r>
            <a:br>
              <a:rPr lang="en-US"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endParaRPr lang="en-US"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4" name="Content Placeholder 2"/>
          <p:cNvSpPr txBox="1">
            <a:spLocks noGrp="1"/>
          </p:cNvSpPr>
          <p:nvPr>
            <p:ph idx="1"/>
          </p:nvPr>
        </p:nvSpPr>
        <p:spPr>
          <a:prstGeom prst="rect">
            <a:avLst/>
          </a:prstGeom>
        </p:spPr>
        <p:txBody>
          <a:bodyPr>
            <a:normAutofit/>
          </a:bodyPr>
          <a:lstStyle>
            <a:lvl1pPr marL="457086" indent="-457086" algn="l" defTabSz="1828343" rtl="0" eaLnBrk="1" latinLnBrk="0" hangingPunct="1">
              <a:lnSpc>
                <a:spcPct val="90000"/>
              </a:lnSpc>
              <a:spcBef>
                <a:spcPts val="2000"/>
              </a:spcBef>
              <a:buFont typeface="Arial" panose="020B0604020202020204" pitchFamily="34" charset="0"/>
              <a:buChar char="•"/>
              <a:defRPr sz="5599" kern="1200">
                <a:solidFill>
                  <a:schemeClr val="tx1"/>
                </a:solidFill>
                <a:latin typeface="+mn-lt"/>
                <a:ea typeface="+mn-ea"/>
                <a:cs typeface="+mn-cs"/>
              </a:defRPr>
            </a:lvl1pPr>
            <a:lvl2pPr marL="1371257" indent="-457086" algn="l" defTabSz="1828343" rtl="0" eaLnBrk="1" latinLnBrk="0" hangingPunct="1">
              <a:lnSpc>
                <a:spcPct val="90000"/>
              </a:lnSpc>
              <a:spcBef>
                <a:spcPts val="1000"/>
              </a:spcBef>
              <a:buFont typeface="Arial" panose="020B0604020202020204" pitchFamily="34" charset="0"/>
              <a:buChar char="•"/>
              <a:defRPr sz="4799" kern="1200">
                <a:solidFill>
                  <a:schemeClr val="tx1"/>
                </a:solidFill>
                <a:latin typeface="+mn-lt"/>
                <a:ea typeface="+mn-ea"/>
                <a:cs typeface="+mn-cs"/>
              </a:defRPr>
            </a:lvl2pPr>
            <a:lvl3pPr marL="2285429" indent="-457086" algn="l" defTabSz="1828343" rtl="0" eaLnBrk="1" latinLnBrk="0" hangingPunct="1">
              <a:lnSpc>
                <a:spcPct val="90000"/>
              </a:lnSpc>
              <a:spcBef>
                <a:spcPts val="1000"/>
              </a:spcBef>
              <a:buFont typeface="Arial" panose="020B0604020202020204" pitchFamily="34" charset="0"/>
              <a:buChar char="•"/>
              <a:defRPr sz="3999" kern="1200">
                <a:solidFill>
                  <a:schemeClr val="tx1"/>
                </a:solidFill>
                <a:latin typeface="+mn-lt"/>
                <a:ea typeface="+mn-ea"/>
                <a:cs typeface="+mn-cs"/>
              </a:defRPr>
            </a:lvl3pPr>
            <a:lvl4pPr marL="3199600"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4pPr>
            <a:lvl5pPr marL="4113771"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pPr marL="799986" indent="-685800">
              <a:buFont typeface="Wingdings" pitchFamily="2" charset="2"/>
              <a:buChar char="q"/>
            </a:pPr>
            <a:r>
              <a:rPr lang="en-US" sz="2000" dirty="0" smtClean="0">
                <a:latin typeface="Times New Roman" pitchFamily="18" charset="0"/>
                <a:cs typeface="Times New Roman" pitchFamily="18" charset="0"/>
              </a:rPr>
              <a:t>Protect forest</a:t>
            </a:r>
          </a:p>
          <a:p>
            <a:pPr indent="-342900">
              <a:buFont typeface="Wingdings" pitchFamily="2" charset="2"/>
              <a:buChar char="q"/>
            </a:pPr>
            <a:endParaRPr lang="en-US" sz="2000" dirty="0" smtClean="0">
              <a:latin typeface="Times New Roman" pitchFamily="18" charset="0"/>
              <a:cs typeface="Times New Roman" pitchFamily="18" charset="0"/>
            </a:endParaRPr>
          </a:p>
          <a:p>
            <a:pPr indent="-342900">
              <a:buFont typeface="Wingdings" pitchFamily="2" charset="2"/>
              <a:buChar char="q"/>
            </a:pPr>
            <a:r>
              <a:rPr lang="en-US" sz="2000" dirty="0" smtClean="0">
                <a:latin typeface="Times New Roman" pitchFamily="18" charset="0"/>
                <a:cs typeface="Times New Roman" pitchFamily="18" charset="0"/>
              </a:rPr>
              <a:t> Avoid GHG emissions (CO2, CH4 reduction)</a:t>
            </a:r>
          </a:p>
          <a:p>
            <a:pPr indent="-342900">
              <a:buFont typeface="Wingdings" pitchFamily="2" charset="2"/>
              <a:buChar char="q"/>
            </a:pPr>
            <a:endParaRPr lang="en-US" sz="2000" dirty="0" smtClean="0">
              <a:latin typeface="Times New Roman" pitchFamily="18" charset="0"/>
              <a:cs typeface="Times New Roman" pitchFamily="18" charset="0"/>
            </a:endParaRPr>
          </a:p>
          <a:p>
            <a:pPr indent="-342900">
              <a:buFont typeface="Wingdings" pitchFamily="2" charset="2"/>
              <a:buChar char="q"/>
            </a:pPr>
            <a:r>
              <a:rPr lang="en-US" sz="2000" dirty="0" smtClean="0">
                <a:latin typeface="Times New Roman" pitchFamily="18" charset="0"/>
                <a:cs typeface="Times New Roman" pitchFamily="18" charset="0"/>
              </a:rPr>
              <a:t> Clean environment</a:t>
            </a:r>
          </a:p>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a:latin typeface="Times New Roman" pitchFamily="18" charset="0"/>
              <a:cs typeface="Times New Roman" pitchFamily="18" charset="0"/>
            </a:endParaRPr>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7060"/>
          <a:stretch/>
        </p:blipFill>
        <p:spPr bwMode="auto">
          <a:xfrm>
            <a:off x="5365287" y="4800600"/>
            <a:ext cx="3512013" cy="182880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6132383"/>
            <a:ext cx="1752600" cy="529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76200" y="76200"/>
            <a:ext cx="8991600" cy="6705600"/>
          </a:xfrm>
          <a:prstGeom prst="rect">
            <a:avLst/>
          </a:prstGeom>
          <a:no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6561253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1524000"/>
            <a:ext cx="6948487" cy="1481175"/>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nSpc>
                <a:spcPct val="150000"/>
              </a:lnSpc>
            </a:pPr>
            <a:r>
              <a:rPr lang="en-US"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RESOURCE </a:t>
            </a:r>
            <a:r>
              <a:rPr lang="en-US"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CAN’T BE </a:t>
            </a:r>
            <a:r>
              <a:rPr lang="en-US"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WASTE   	</a:t>
            </a:r>
            <a:endParaRPr lang="en-US"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a:p>
            <a:pPr>
              <a:lnSpc>
                <a:spcPct val="150000"/>
              </a:lnSpc>
            </a:pPr>
            <a:r>
              <a:rPr lang="en-US"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a:t>
            </a:r>
            <a:r>
              <a:rPr lang="en-US"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LET’S CONVERT </a:t>
            </a:r>
            <a:r>
              <a:rPr lang="en-US"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IT TO BEST</a:t>
            </a:r>
          </a:p>
        </p:txBody>
      </p:sp>
      <p:pic>
        <p:nvPicPr>
          <p:cNvPr id="6" name="Picture -2147482624"/>
          <p:cNvPicPr>
            <a:picLocks noChangeAspect="1"/>
          </p:cNvPicPr>
          <p:nvPr/>
        </p:nvPicPr>
        <p:blipFill>
          <a:blip r:embed="rId2"/>
          <a:stretch>
            <a:fillRect/>
          </a:stretch>
        </p:blipFill>
        <p:spPr>
          <a:xfrm>
            <a:off x="2662783" y="3200400"/>
            <a:ext cx="3604119" cy="1506807"/>
          </a:xfrm>
          <a:prstGeom prst="rect">
            <a:avLst/>
          </a:prstGeom>
          <a:noFill/>
          <a:ln w="9525">
            <a:noFill/>
          </a:ln>
        </p:spPr>
      </p:pic>
      <p:sp>
        <p:nvSpPr>
          <p:cNvPr id="7" name="Rectangle 6"/>
          <p:cNvSpPr/>
          <p:nvPr/>
        </p:nvSpPr>
        <p:spPr>
          <a:xfrm>
            <a:off x="76200" y="76200"/>
            <a:ext cx="8991600" cy="6705600"/>
          </a:xfrm>
          <a:prstGeom prst="rect">
            <a:avLst/>
          </a:prstGeom>
          <a:no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42315804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BIOGASS CONCEPT</a:t>
            </a:r>
          </a:p>
        </p:txBody>
      </p:sp>
      <p:sp>
        <p:nvSpPr>
          <p:cNvPr id="4" name="Content Placeholder 2"/>
          <p:cNvSpPr>
            <a:spLocks noGrp="1"/>
          </p:cNvSpPr>
          <p:nvPr>
            <p:ph idx="1"/>
          </p:nvPr>
        </p:nvSpPr>
        <p:spPr>
          <a:xfrm>
            <a:off x="444759" y="1616076"/>
            <a:ext cx="7924800" cy="3810000"/>
          </a:xfrm>
          <a:ln w="3175"/>
        </p:spPr>
        <p:style>
          <a:lnRef idx="2">
            <a:schemeClr val="accent1"/>
          </a:lnRef>
          <a:fillRef idx="1">
            <a:schemeClr val="lt1"/>
          </a:fillRef>
          <a:effectRef idx="0">
            <a:schemeClr val="accent1"/>
          </a:effectRef>
          <a:fontRef idx="minor">
            <a:schemeClr val="dk1"/>
          </a:fontRef>
        </p:style>
        <p:txBody>
          <a:bodyPr>
            <a:normAutofit fontScale="40000" lnSpcReduction="20000"/>
          </a:bodyPr>
          <a:lstStyle/>
          <a:p>
            <a:pPr lvl="0" algn="just">
              <a:lnSpc>
                <a:spcPct val="150000"/>
              </a:lnSpc>
            </a:pPr>
            <a:r>
              <a:rPr kumimoji="0" lang="en-US" sz="450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The Term Biogas refer to the mixture of gases primarily</a:t>
            </a:r>
            <a:r>
              <a:rPr kumimoji="0" lang="en-US" sz="4500" i="0" u="none" strike="noStrike" cap="none" normalizeH="0" dirty="0" smtClean="0">
                <a:ln>
                  <a:noFill/>
                </a:ln>
                <a:solidFill>
                  <a:schemeClr val="tx1"/>
                </a:solidFill>
                <a:effectLst/>
                <a:latin typeface="Times New Roman" pitchFamily="18" charset="0"/>
                <a:ea typeface="Arial" pitchFamily="34" charset="0"/>
                <a:cs typeface="Times New Roman" pitchFamily="18" charset="0"/>
              </a:rPr>
              <a:t> </a:t>
            </a:r>
            <a:r>
              <a:rPr kumimoji="0" lang="en-US" sz="450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containing CH4 (Methane), CO2(Carbon dioxide) trace of H2S originated from anaerobic  ( in absence of oxygen ) degradation of organic material.</a:t>
            </a:r>
          </a:p>
          <a:p>
            <a:pPr algn="just">
              <a:lnSpc>
                <a:spcPct val="150000"/>
              </a:lnSpc>
            </a:pPr>
            <a:r>
              <a:rPr lang="en-US" sz="4500" dirty="0" smtClean="0">
                <a:latin typeface="Times New Roman" pitchFamily="18" charset="0"/>
                <a:ea typeface="Arial" pitchFamily="34" charset="0"/>
                <a:cs typeface="Times New Roman" pitchFamily="18" charset="0"/>
              </a:rPr>
              <a:t>Wet </a:t>
            </a:r>
            <a:r>
              <a:rPr lang="en-US" sz="4500" dirty="0">
                <a:latin typeface="Times New Roman" pitchFamily="18" charset="0"/>
                <a:ea typeface="Arial" pitchFamily="34" charset="0"/>
                <a:cs typeface="Times New Roman" pitchFamily="18" charset="0"/>
              </a:rPr>
              <a:t>waste will be treated in the Bio gas plant to generate Bio </a:t>
            </a:r>
            <a:r>
              <a:rPr lang="en-US" sz="4500" dirty="0" smtClean="0">
                <a:latin typeface="Times New Roman" pitchFamily="18" charset="0"/>
                <a:ea typeface="Arial" pitchFamily="34" charset="0"/>
                <a:cs typeface="Times New Roman" pitchFamily="18" charset="0"/>
              </a:rPr>
              <a:t>methane.</a:t>
            </a:r>
          </a:p>
          <a:p>
            <a:pPr algn="just">
              <a:lnSpc>
                <a:spcPct val="150000"/>
              </a:lnSpc>
            </a:pPr>
            <a:r>
              <a:rPr lang="en-US" sz="4500" dirty="0" smtClean="0">
                <a:latin typeface="Times New Roman" pitchFamily="18" charset="0"/>
                <a:ea typeface="Arial" pitchFamily="34" charset="0"/>
                <a:cs typeface="Times New Roman" pitchFamily="18" charset="0"/>
              </a:rPr>
              <a:t>The </a:t>
            </a:r>
            <a:r>
              <a:rPr lang="en-US" sz="4500" dirty="0">
                <a:latin typeface="Times New Roman" pitchFamily="18" charset="0"/>
                <a:ea typeface="Arial" pitchFamily="34" charset="0"/>
                <a:cs typeface="Times New Roman" pitchFamily="18" charset="0"/>
              </a:rPr>
              <a:t>Bio-methane is a very reliable fuel for cooking food or can also be converted in to Electricity for street lights or for pumping the water. </a:t>
            </a:r>
          </a:p>
          <a:p>
            <a:pPr algn="just">
              <a:lnSpc>
                <a:spcPct val="150000"/>
              </a:lnSpc>
            </a:pPr>
            <a:r>
              <a:rPr lang="en-US" sz="4500" dirty="0">
                <a:latin typeface="Times New Roman" pitchFamily="18" charset="0"/>
                <a:ea typeface="Arial" pitchFamily="34" charset="0"/>
                <a:cs typeface="Times New Roman" pitchFamily="18" charset="0"/>
              </a:rPr>
              <a:t>Bio gas plant also gives one more important bi product i.e. high quality organic fertilizer, which can be used in the Garden of the urban </a:t>
            </a:r>
            <a:r>
              <a:rPr lang="en-US" sz="4500" dirty="0" smtClean="0">
                <a:latin typeface="Times New Roman" pitchFamily="18" charset="0"/>
                <a:ea typeface="Arial" pitchFamily="34" charset="0"/>
                <a:cs typeface="Times New Roman" pitchFamily="18" charset="0"/>
              </a:rPr>
              <a:t>areas.</a:t>
            </a:r>
            <a:endParaRPr lang="en-US" sz="4500" dirty="0">
              <a:latin typeface="Times New Roman" pitchFamily="18" charset="0"/>
              <a:ea typeface="Arial" pitchFamily="34" charset="0"/>
              <a:cs typeface="Times New Roman" pitchFamily="18" charset="0"/>
            </a:endParaRPr>
          </a:p>
          <a:p>
            <a:pPr marL="0" indent="0">
              <a:buNone/>
            </a:pPr>
            <a:endParaRPr lang="en-US" sz="2000" dirty="0" smtClean="0">
              <a:ln/>
              <a:effectLst>
                <a:outerShdw blurRad="38100" dist="25400" dir="5400000" algn="ctr" rotWithShape="0">
                  <a:srgbClr val="6E747A">
                    <a:alpha val="43000"/>
                  </a:srgbClr>
                </a:outerShdw>
              </a:effectLst>
              <a:latin typeface="Century Gothic" pitchFamily="34" charset="0"/>
            </a:endParaRPr>
          </a:p>
          <a:p>
            <a:endParaRPr lang="en-US" sz="2000" dirty="0"/>
          </a:p>
        </p:txBody>
      </p:sp>
      <p:pic>
        <p:nvPicPr>
          <p:cNvPr id="5" name="Picture 2" descr="C:\Users\HP\Pictures\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4876800"/>
            <a:ext cx="3083502" cy="1806104"/>
          </a:xfrm>
          <a:prstGeom prst="rect">
            <a:avLst/>
          </a:prstGeom>
          <a:noFill/>
          <a:ln w="6350">
            <a:solidFill>
              <a:schemeClr val="tx1"/>
            </a:solidFill>
          </a:ln>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6259116"/>
            <a:ext cx="1371600" cy="414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76200" y="76200"/>
            <a:ext cx="8991600" cy="6705600"/>
          </a:xfrm>
          <a:prstGeom prst="rect">
            <a:avLst/>
          </a:prstGeom>
          <a:no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2567009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79700"/>
            <a:ext cx="8229600" cy="990600"/>
          </a:xfrm>
        </p:spPr>
        <p:txBody>
          <a:bodyPr>
            <a:normAutofit/>
          </a:bodyPr>
          <a:lstStyle/>
          <a:p>
            <a:r>
              <a:rPr lang="en-US"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INDIAN POULTRY INDUSTRY</a:t>
            </a:r>
          </a:p>
        </p:txBody>
      </p:sp>
      <p:sp>
        <p:nvSpPr>
          <p:cNvPr id="3" name="Content Placeholder 2"/>
          <p:cNvSpPr>
            <a:spLocks noGrp="1"/>
          </p:cNvSpPr>
          <p:nvPr>
            <p:ph idx="1"/>
          </p:nvPr>
        </p:nvSpPr>
        <p:spPr>
          <a:xfrm>
            <a:off x="228600" y="1274703"/>
            <a:ext cx="8610600" cy="4830763"/>
          </a:xfrm>
        </p:spPr>
        <p:txBody>
          <a:bodyPr>
            <a:normAutofit/>
          </a:bodyPr>
          <a:lstStyle/>
          <a:p>
            <a:pPr algn="just">
              <a:lnSpc>
                <a:spcPct val="130000"/>
              </a:lnSpc>
            </a:pPr>
            <a:r>
              <a:rPr lang="en-US" sz="1800" dirty="0">
                <a:latin typeface="Times New Roman" pitchFamily="18" charset="0"/>
                <a:ea typeface="Arial" pitchFamily="34" charset="0"/>
                <a:cs typeface="Times New Roman" pitchFamily="18" charset="0"/>
              </a:rPr>
              <a:t>India’s livestock population is amongst the highest in the world</a:t>
            </a:r>
            <a:r>
              <a:rPr lang="en-US" sz="1800" dirty="0" smtClean="0">
                <a:latin typeface="Times New Roman" pitchFamily="18" charset="0"/>
                <a:ea typeface="Arial" pitchFamily="34" charset="0"/>
                <a:cs typeface="Times New Roman" pitchFamily="18" charset="0"/>
              </a:rPr>
              <a:t>. The </a:t>
            </a:r>
            <a:r>
              <a:rPr lang="en-US" sz="1800" dirty="0">
                <a:latin typeface="Times New Roman" pitchFamily="18" charset="0"/>
                <a:ea typeface="Arial" pitchFamily="34" charset="0"/>
                <a:cs typeface="Times New Roman" pitchFamily="18" charset="0"/>
              </a:rPr>
              <a:t>livestock sector contributes approximately 4% to GDP </a:t>
            </a:r>
            <a:r>
              <a:rPr lang="en-US" sz="1800" dirty="0" smtClean="0">
                <a:latin typeface="Times New Roman" pitchFamily="18" charset="0"/>
                <a:ea typeface="Arial" pitchFamily="34" charset="0"/>
                <a:cs typeface="Times New Roman" pitchFamily="18" charset="0"/>
              </a:rPr>
              <a:t>and 27</a:t>
            </a:r>
            <a:r>
              <a:rPr lang="en-US" sz="1800" dirty="0">
                <a:latin typeface="Times New Roman" pitchFamily="18" charset="0"/>
                <a:ea typeface="Arial" pitchFamily="34" charset="0"/>
                <a:cs typeface="Times New Roman" pitchFamily="18" charset="0"/>
              </a:rPr>
              <a:t>% to agricultural GDP.</a:t>
            </a:r>
          </a:p>
          <a:p>
            <a:pPr algn="just">
              <a:lnSpc>
                <a:spcPct val="130000"/>
              </a:lnSpc>
            </a:pPr>
            <a:r>
              <a:rPr lang="en-US" sz="1800" dirty="0">
                <a:latin typeface="Times New Roman" pitchFamily="18" charset="0"/>
                <a:ea typeface="Arial" pitchFamily="34" charset="0"/>
                <a:cs typeface="Times New Roman" pitchFamily="18" charset="0"/>
              </a:rPr>
              <a:t>Poultry contributes to 15% of total food energy and 5% of </a:t>
            </a:r>
            <a:r>
              <a:rPr lang="en-US" sz="1800" dirty="0" smtClean="0">
                <a:latin typeface="Times New Roman" pitchFamily="18" charset="0"/>
                <a:ea typeface="Arial" pitchFamily="34" charset="0"/>
                <a:cs typeface="Times New Roman" pitchFamily="18" charset="0"/>
              </a:rPr>
              <a:t>dietary protein.</a:t>
            </a:r>
          </a:p>
          <a:p>
            <a:pPr algn="just">
              <a:lnSpc>
                <a:spcPct val="130000"/>
              </a:lnSpc>
            </a:pPr>
            <a:r>
              <a:rPr lang="en-US" sz="1800" dirty="0">
                <a:latin typeface="Times New Roman" pitchFamily="18" charset="0"/>
                <a:cs typeface="Times New Roman" pitchFamily="18" charset="0"/>
              </a:rPr>
              <a:t>Over the past three decades, the poultry sector has been growing at more than 5 percent per annum and its share in world meat production increased from 15 percent three decades ago to 30 percent currently</a:t>
            </a:r>
            <a:r>
              <a:rPr lang="en-US" sz="1800" dirty="0" smtClean="0">
                <a:latin typeface="Times New Roman" pitchFamily="18" charset="0"/>
                <a:cs typeface="Times New Roman" pitchFamily="18" charset="0"/>
              </a:rPr>
              <a:t>.</a:t>
            </a:r>
            <a:endParaRPr lang="en-US" sz="1800" dirty="0" smtClean="0">
              <a:latin typeface="Times New Roman" pitchFamily="18" charset="0"/>
              <a:ea typeface="Arial" pitchFamily="34" charset="0"/>
              <a:cs typeface="Times New Roman" pitchFamily="18" charset="0"/>
            </a:endParaRPr>
          </a:p>
          <a:p>
            <a:pPr algn="just">
              <a:lnSpc>
                <a:spcPct val="130000"/>
              </a:lnSpc>
            </a:pPr>
            <a:r>
              <a:rPr lang="en-US" sz="1800" dirty="0">
                <a:latin typeface="Times New Roman" pitchFamily="18" charset="0"/>
                <a:ea typeface="Arial" pitchFamily="34" charset="0"/>
                <a:cs typeface="Times New Roman" pitchFamily="18" charset="0"/>
              </a:rPr>
              <a:t>In addition to providing nutritional security to the poor, it offers provides direct and indirect employment to over three million people and have been one of the key contributors within the livestock sector.</a:t>
            </a:r>
          </a:p>
        </p:txBody>
      </p:sp>
      <p:pic>
        <p:nvPicPr>
          <p:cNvPr id="4" name="Picture 2" descr="C:\Users\HP\Pictures\images (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1270" y="4419600"/>
            <a:ext cx="2942230" cy="2221176"/>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519" y="6291208"/>
            <a:ext cx="1261281" cy="381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76200" y="76200"/>
            <a:ext cx="8991600" cy="6705600"/>
          </a:xfrm>
          <a:prstGeom prst="rect">
            <a:avLst/>
          </a:prstGeom>
          <a:no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7280652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67545"/>
            <a:ext cx="8229600" cy="1143000"/>
          </a:xfrm>
        </p:spPr>
        <p:txBody>
          <a:bodyPr>
            <a:normAutofit/>
          </a:bodyPr>
          <a:lstStyle/>
          <a:p>
            <a:r>
              <a:rPr lang="en-US"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INDIAN POULTRY SECTOR STRENGHTS</a:t>
            </a:r>
          </a:p>
        </p:txBody>
      </p:sp>
      <p:sp>
        <p:nvSpPr>
          <p:cNvPr id="3" name="Content Placeholder 2"/>
          <p:cNvSpPr>
            <a:spLocks noGrp="1"/>
          </p:cNvSpPr>
          <p:nvPr>
            <p:ph idx="1"/>
          </p:nvPr>
        </p:nvSpPr>
        <p:spPr>
          <a:xfrm>
            <a:off x="457200" y="1840429"/>
            <a:ext cx="8229600" cy="5105400"/>
          </a:xfrm>
        </p:spPr>
        <p:txBody>
          <a:bodyPr>
            <a:normAutofit/>
          </a:bodyPr>
          <a:lstStyle/>
          <a:p>
            <a:pPr algn="just">
              <a:lnSpc>
                <a:spcPct val="130000"/>
              </a:lnSpc>
            </a:pPr>
            <a:r>
              <a:rPr lang="en-US" sz="1800" dirty="0">
                <a:latin typeface="Times New Roman" pitchFamily="18" charset="0"/>
                <a:ea typeface="Arial" pitchFamily="34" charset="0"/>
                <a:cs typeface="Times New Roman" pitchFamily="18" charset="0"/>
              </a:rPr>
              <a:t>Global No. 3 Egg producer and No. 5 Poultry meat producer in the </a:t>
            </a:r>
            <a:r>
              <a:rPr lang="en-US" sz="1800" dirty="0" smtClean="0">
                <a:latin typeface="Times New Roman" pitchFamily="18" charset="0"/>
                <a:ea typeface="Arial" pitchFamily="34" charset="0"/>
                <a:cs typeface="Times New Roman" pitchFamily="18" charset="0"/>
              </a:rPr>
              <a:t>world.</a:t>
            </a:r>
            <a:endParaRPr lang="en-US" sz="1800" dirty="0">
              <a:latin typeface="Times New Roman" pitchFamily="18" charset="0"/>
              <a:ea typeface="Arial" pitchFamily="34" charset="0"/>
              <a:cs typeface="Times New Roman" pitchFamily="18" charset="0"/>
            </a:endParaRPr>
          </a:p>
          <a:p>
            <a:pPr algn="just">
              <a:lnSpc>
                <a:spcPct val="130000"/>
              </a:lnSpc>
            </a:pPr>
            <a:r>
              <a:rPr lang="en-US" sz="1800" dirty="0">
                <a:latin typeface="Times New Roman" pitchFamily="18" charset="0"/>
                <a:ea typeface="Arial" pitchFamily="34" charset="0"/>
                <a:cs typeface="Times New Roman" pitchFamily="18" charset="0"/>
              </a:rPr>
              <a:t>Poultry products account for more than 75% of the non- vegetarian items consumed in India</a:t>
            </a:r>
            <a:r>
              <a:rPr lang="en-US" sz="1800" dirty="0" smtClean="0">
                <a:latin typeface="Times New Roman" pitchFamily="18" charset="0"/>
                <a:ea typeface="Arial" pitchFamily="34" charset="0"/>
                <a:cs typeface="Times New Roman" pitchFamily="18" charset="0"/>
              </a:rPr>
              <a:t>.</a:t>
            </a:r>
            <a:endParaRPr lang="en-US" sz="1800" dirty="0">
              <a:latin typeface="Times New Roman" pitchFamily="18" charset="0"/>
              <a:ea typeface="Arial" pitchFamily="34" charset="0"/>
              <a:cs typeface="Times New Roman" pitchFamily="18" charset="0"/>
            </a:endParaRPr>
          </a:p>
          <a:p>
            <a:pPr algn="just">
              <a:lnSpc>
                <a:spcPct val="130000"/>
              </a:lnSpc>
            </a:pPr>
            <a:r>
              <a:rPr lang="en-US" sz="1800" dirty="0">
                <a:latin typeface="Times New Roman" pitchFamily="18" charset="0"/>
                <a:ea typeface="Arial" pitchFamily="34" charset="0"/>
                <a:cs typeface="Times New Roman" pitchFamily="18" charset="0"/>
              </a:rPr>
              <a:t>Industry growth rate of 12%-15% pa compared to a National GDP growth rate of 9</a:t>
            </a:r>
            <a:r>
              <a:rPr lang="en-US" sz="1800" dirty="0" smtClean="0">
                <a:latin typeface="Times New Roman" pitchFamily="18" charset="0"/>
                <a:ea typeface="Arial" pitchFamily="34" charset="0"/>
                <a:cs typeface="Times New Roman" pitchFamily="18" charset="0"/>
              </a:rPr>
              <a:t>%.</a:t>
            </a:r>
          </a:p>
          <a:p>
            <a:pPr algn="just"/>
            <a:r>
              <a:rPr lang="en-US" sz="1800" dirty="0">
                <a:solidFill>
                  <a:srgbClr val="0070C0"/>
                </a:solidFill>
                <a:latin typeface="Times New Roman" pitchFamily="18" charset="0"/>
                <a:cs typeface="Times New Roman" pitchFamily="18" charset="0"/>
              </a:rPr>
              <a:t>At present India produces about 6.25 to 8 million </a:t>
            </a:r>
            <a:r>
              <a:rPr lang="en-US" sz="1800" dirty="0" smtClean="0">
                <a:solidFill>
                  <a:srgbClr val="0070C0"/>
                </a:solidFill>
                <a:latin typeface="Times New Roman" pitchFamily="18" charset="0"/>
                <a:cs typeface="Times New Roman" pitchFamily="18" charset="0"/>
              </a:rPr>
              <a:t>tones </a:t>
            </a:r>
            <a:r>
              <a:rPr lang="en-US" sz="1800" dirty="0">
                <a:solidFill>
                  <a:srgbClr val="0070C0"/>
                </a:solidFill>
                <a:latin typeface="Times New Roman" pitchFamily="18" charset="0"/>
                <a:cs typeface="Times New Roman" pitchFamily="18" charset="0"/>
              </a:rPr>
              <a:t>of poultry manure annually. </a:t>
            </a:r>
          </a:p>
          <a:p>
            <a:pPr algn="just"/>
            <a:endParaRPr lang="en-US" sz="2000" dirty="0">
              <a:solidFill>
                <a:srgbClr val="0070C0"/>
              </a:solidFill>
              <a:latin typeface="Times New Roman" pitchFamily="18" charset="0"/>
              <a:cs typeface="Times New Roman" pitchFamily="18" charset="0"/>
            </a:endParaRPr>
          </a:p>
          <a:p>
            <a:pPr algn="just">
              <a:lnSpc>
                <a:spcPct val="130000"/>
              </a:lnSpc>
            </a:pPr>
            <a:endParaRPr lang="en-US" sz="2000" dirty="0">
              <a:latin typeface="Times New Roman" pitchFamily="18" charset="0"/>
              <a:ea typeface="Arial" pitchFamily="34" charset="0"/>
              <a:cs typeface="Times New Roman" pitchFamily="18" charset="0"/>
            </a:endParaRPr>
          </a:p>
        </p:txBody>
      </p:sp>
      <p:pic>
        <p:nvPicPr>
          <p:cNvPr id="4" name="Picture 2" descr="C:\Users\HP\Pictures\images (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4840343"/>
            <a:ext cx="3733800" cy="1832025"/>
          </a:xfrm>
          <a:prstGeom prst="rect">
            <a:avLst/>
          </a:prstGeom>
          <a:noFill/>
          <a:ln w="3175">
            <a:solidFill>
              <a:schemeClr val="tx2"/>
            </a:solidFill>
          </a:ln>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519" y="6268180"/>
            <a:ext cx="1337481" cy="40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76200" y="76200"/>
            <a:ext cx="8991600" cy="6705600"/>
          </a:xfrm>
          <a:prstGeom prst="rect">
            <a:avLst/>
          </a:prstGeom>
          <a:no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0324679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919"/>
            <a:ext cx="8229600" cy="563562"/>
          </a:xfrm>
        </p:spPr>
        <p:txBody>
          <a:bodyPr>
            <a:noAutofit/>
          </a:bodyPr>
          <a:lstStyle/>
          <a:p>
            <a:r>
              <a:rPr lang="en-US"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ENVIRONMENTAL CONCERNS</a:t>
            </a:r>
          </a:p>
        </p:txBody>
      </p:sp>
      <p:sp>
        <p:nvSpPr>
          <p:cNvPr id="4" name="TextBox 3"/>
          <p:cNvSpPr txBox="1"/>
          <p:nvPr/>
        </p:nvSpPr>
        <p:spPr>
          <a:xfrm>
            <a:off x="457200" y="1219200"/>
            <a:ext cx="4191000"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indent="-285750">
              <a:buFont typeface="Wingdings" pitchFamily="2" charset="2"/>
              <a:buChar char="§"/>
            </a:pPr>
            <a:r>
              <a:rPr lang="en-US" sz="2000" dirty="0">
                <a:solidFill>
                  <a:schemeClr val="dk1"/>
                </a:solidFill>
              </a:rPr>
              <a:t>SOIL QUALITY CONCERNS</a:t>
            </a:r>
          </a:p>
        </p:txBody>
      </p:sp>
      <p:sp>
        <p:nvSpPr>
          <p:cNvPr id="5" name="TextBox 4"/>
          <p:cNvSpPr txBox="1"/>
          <p:nvPr/>
        </p:nvSpPr>
        <p:spPr>
          <a:xfrm>
            <a:off x="457200" y="1828800"/>
            <a:ext cx="5410200" cy="2031325"/>
          </a:xfrm>
          <a:prstGeom prst="rect">
            <a:avLst/>
          </a:prstGeom>
          <a:noFill/>
        </p:spPr>
        <p:txBody>
          <a:bodyPr wrap="square" rtlCol="0">
            <a:spAutoFit/>
          </a:bodyPr>
          <a:lstStyle/>
          <a:p>
            <a:pPr marL="285750" indent="-285750" algn="just">
              <a:buFont typeface="Arial" pitchFamily="34" charset="0"/>
              <a:buChar char="•"/>
            </a:pPr>
            <a:r>
              <a:rPr lang="en-US" dirty="0">
                <a:latin typeface="Times New Roman" pitchFamily="18" charset="0"/>
                <a:cs typeface="Times New Roman" pitchFamily="18" charset="0"/>
              </a:rPr>
              <a:t>Accumulation of nutrients and other elements in soil due to continuous application of excess quantities of </a:t>
            </a:r>
            <a:r>
              <a:rPr lang="en-US" dirty="0" smtClean="0">
                <a:latin typeface="Times New Roman" pitchFamily="18" charset="0"/>
                <a:cs typeface="Times New Roman" pitchFamily="18" charset="0"/>
              </a:rPr>
              <a:t>manure.</a:t>
            </a:r>
          </a:p>
          <a:p>
            <a:pPr marL="285750" indent="-285750" algn="just">
              <a:buFont typeface="Arial" pitchFamily="34" charset="0"/>
              <a:buChar char="•"/>
            </a:pPr>
            <a:endParaRPr lang="en-US" dirty="0" smtClean="0">
              <a:latin typeface="Times New Roman" pitchFamily="18" charset="0"/>
              <a:cs typeface="Times New Roman" pitchFamily="18" charset="0"/>
            </a:endParaRPr>
          </a:p>
          <a:p>
            <a:pPr marL="285750" indent="-285750" algn="just">
              <a:buFont typeface="Arial" pitchFamily="34" charset="0"/>
              <a:buChar char="•"/>
            </a:pPr>
            <a:r>
              <a:rPr lang="en-US" dirty="0" smtClean="0">
                <a:latin typeface="Times New Roman" pitchFamily="18" charset="0"/>
                <a:cs typeface="Times New Roman" pitchFamily="18" charset="0"/>
              </a:rPr>
              <a:t>Acidification </a:t>
            </a:r>
            <a:r>
              <a:rPr lang="en-US" dirty="0">
                <a:latin typeface="Times New Roman" pitchFamily="18" charset="0"/>
                <a:cs typeface="Times New Roman" pitchFamily="18" charset="0"/>
              </a:rPr>
              <a:t>of non-agricultural soils, due to nitrogen deposition related to ammonia and nitrous oxide emission</a:t>
            </a:r>
          </a:p>
        </p:txBody>
      </p:sp>
      <p:sp>
        <p:nvSpPr>
          <p:cNvPr id="6" name="TextBox 5"/>
          <p:cNvSpPr txBox="1"/>
          <p:nvPr/>
        </p:nvSpPr>
        <p:spPr>
          <a:xfrm>
            <a:off x="2977487" y="4380871"/>
            <a:ext cx="5448300"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indent="-285750">
              <a:buFont typeface="Wingdings" pitchFamily="2" charset="2"/>
              <a:buChar char="§"/>
            </a:pPr>
            <a:r>
              <a:rPr lang="en-US" sz="2000" dirty="0">
                <a:solidFill>
                  <a:schemeClr val="dk1"/>
                </a:solidFill>
              </a:rPr>
              <a:t>ECOSYSTEM AND HABITANT CONCERNS</a:t>
            </a:r>
          </a:p>
        </p:txBody>
      </p:sp>
      <p:sp>
        <p:nvSpPr>
          <p:cNvPr id="7" name="TextBox 6"/>
          <p:cNvSpPr txBox="1"/>
          <p:nvPr/>
        </p:nvSpPr>
        <p:spPr>
          <a:xfrm>
            <a:off x="2781300" y="4953000"/>
            <a:ext cx="6172200" cy="1477328"/>
          </a:xfrm>
          <a:prstGeom prst="rect">
            <a:avLst/>
          </a:prstGeom>
          <a:noFill/>
        </p:spPr>
        <p:txBody>
          <a:bodyPr wrap="square" rtlCol="0">
            <a:spAutoFit/>
          </a:bodyPr>
          <a:lstStyle/>
          <a:p>
            <a:pPr marL="285750" indent="-285750" algn="just">
              <a:buFont typeface="Arial" pitchFamily="34" charset="0"/>
              <a:buChar char="•"/>
            </a:pPr>
            <a:r>
              <a:rPr lang="en-US" dirty="0">
                <a:latin typeface="Times New Roman" pitchFamily="18" charset="0"/>
                <a:cs typeface="Times New Roman" pitchFamily="18" charset="0"/>
              </a:rPr>
              <a:t>Destruction of fish habitat </a:t>
            </a:r>
          </a:p>
          <a:p>
            <a:pPr marL="285750" indent="-285750" algn="just">
              <a:buFont typeface="Arial" pitchFamily="34" charset="0"/>
              <a:buChar char="•"/>
            </a:pPr>
            <a:r>
              <a:rPr lang="en-US" dirty="0" smtClean="0">
                <a:latin typeface="Times New Roman" pitchFamily="18" charset="0"/>
                <a:cs typeface="Times New Roman" pitchFamily="18" charset="0"/>
              </a:rPr>
              <a:t>Destruction </a:t>
            </a:r>
            <a:r>
              <a:rPr lang="en-US" dirty="0">
                <a:latin typeface="Times New Roman" pitchFamily="18" charset="0"/>
                <a:cs typeface="Times New Roman" pitchFamily="18" charset="0"/>
              </a:rPr>
              <a:t>of Riparian Areas </a:t>
            </a:r>
          </a:p>
          <a:p>
            <a:pPr marL="285750" indent="-285750" algn="just">
              <a:buFont typeface="Arial" pitchFamily="34" charset="0"/>
              <a:buChar char="•"/>
            </a:pPr>
            <a:r>
              <a:rPr lang="en-US" dirty="0" smtClean="0">
                <a:latin typeface="Times New Roman" pitchFamily="18" charset="0"/>
                <a:cs typeface="Times New Roman" pitchFamily="18" charset="0"/>
              </a:rPr>
              <a:t>Eutrophication </a:t>
            </a:r>
            <a:r>
              <a:rPr lang="en-US" dirty="0">
                <a:latin typeface="Times New Roman" pitchFamily="18" charset="0"/>
                <a:cs typeface="Times New Roman" pitchFamily="18" charset="0"/>
              </a:rPr>
              <a:t>(enrichment) of lakes, rivers, and </a:t>
            </a:r>
            <a:r>
              <a:rPr lang="en-US" dirty="0" smtClean="0">
                <a:latin typeface="Times New Roman" pitchFamily="18" charset="0"/>
                <a:cs typeface="Times New Roman" pitchFamily="18" charset="0"/>
              </a:rPr>
              <a:t>ponds</a:t>
            </a:r>
          </a:p>
          <a:p>
            <a:pPr marL="285750" indent="-285750" algn="just">
              <a:buFont typeface="Arial" pitchFamily="34" charset="0"/>
              <a:buChar char="•"/>
            </a:pPr>
            <a:r>
              <a:rPr lang="en-US" dirty="0" smtClean="0">
                <a:latin typeface="Times New Roman" pitchFamily="18" charset="0"/>
                <a:cs typeface="Times New Roman" pitchFamily="18" charset="0"/>
              </a:rPr>
              <a:t>Leaching </a:t>
            </a:r>
            <a:r>
              <a:rPr lang="en-US" dirty="0">
                <a:latin typeface="Times New Roman" pitchFamily="18" charset="0"/>
                <a:cs typeface="Times New Roman" pitchFamily="18" charset="0"/>
              </a:rPr>
              <a:t>of </a:t>
            </a:r>
            <a:r>
              <a:rPr lang="en-US" dirty="0" smtClean="0">
                <a:latin typeface="Times New Roman" pitchFamily="18" charset="0"/>
                <a:cs typeface="Times New Roman" pitchFamily="18" charset="0"/>
              </a:rPr>
              <a:t>nitrate and </a:t>
            </a:r>
            <a:r>
              <a:rPr lang="en-US" dirty="0">
                <a:latin typeface="Times New Roman" pitchFamily="18" charset="0"/>
                <a:cs typeface="Times New Roman" pitchFamily="18" charset="0"/>
              </a:rPr>
              <a:t>possible pathogen transfers to groundwater</a:t>
            </a:r>
          </a:p>
        </p:txBody>
      </p:sp>
      <p:sp>
        <p:nvSpPr>
          <p:cNvPr id="8" name="Rectangle 7"/>
          <p:cNvSpPr/>
          <p:nvPr/>
        </p:nvSpPr>
        <p:spPr>
          <a:xfrm>
            <a:off x="76200" y="76200"/>
            <a:ext cx="8991600" cy="6705600"/>
          </a:xfrm>
          <a:prstGeom prst="rect">
            <a:avLst/>
          </a:prstGeom>
          <a:no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519" y="6248400"/>
            <a:ext cx="1402935" cy="423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34263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786" y="462423"/>
            <a:ext cx="3886200"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indent="-285750">
              <a:buFont typeface="Wingdings" pitchFamily="2" charset="2"/>
              <a:buChar char="§"/>
            </a:pPr>
            <a:r>
              <a:rPr lang="en-US" sz="2000" dirty="0" smtClean="0"/>
              <a:t>AIR QUALITY CONCERNS</a:t>
            </a:r>
            <a:endParaRPr lang="en-US" sz="2000" dirty="0"/>
          </a:p>
        </p:txBody>
      </p:sp>
      <p:sp>
        <p:nvSpPr>
          <p:cNvPr id="5" name="TextBox 4"/>
          <p:cNvSpPr txBox="1"/>
          <p:nvPr/>
        </p:nvSpPr>
        <p:spPr>
          <a:xfrm>
            <a:off x="394649" y="1066800"/>
            <a:ext cx="7086600" cy="2585323"/>
          </a:xfrm>
          <a:prstGeom prst="rect">
            <a:avLst/>
          </a:prstGeom>
          <a:noFill/>
        </p:spPr>
        <p:txBody>
          <a:bodyPr wrap="square" rtlCol="0">
            <a:spAutoFit/>
          </a:bodyPr>
          <a:lstStyle/>
          <a:p>
            <a:pPr marL="285750" indent="-285750">
              <a:buFont typeface="Arial" pitchFamily="34" charset="0"/>
              <a:buChar char="•"/>
            </a:pPr>
            <a:r>
              <a:rPr lang="en-US" dirty="0" smtClean="0">
                <a:latin typeface="Times New Roman" pitchFamily="18" charset="0"/>
                <a:cs typeface="Times New Roman" pitchFamily="18" charset="0"/>
              </a:rPr>
              <a:t>Odor</a:t>
            </a:r>
          </a:p>
          <a:p>
            <a:pPr marL="285750" indent="-285750">
              <a:buFont typeface="Arial" pitchFamily="34" charset="0"/>
              <a:buChar char="•"/>
            </a:pPr>
            <a:r>
              <a:rPr lang="en-US" dirty="0" smtClean="0">
                <a:latin typeface="Times New Roman" pitchFamily="18" charset="0"/>
                <a:cs typeface="Times New Roman" pitchFamily="18" charset="0"/>
              </a:rPr>
              <a:t>Ammonia</a:t>
            </a:r>
          </a:p>
          <a:p>
            <a:pPr marL="285750" indent="-285750">
              <a:buFont typeface="Arial" pitchFamily="34" charset="0"/>
              <a:buChar char="•"/>
            </a:pPr>
            <a:r>
              <a:rPr lang="en-US" dirty="0" smtClean="0">
                <a:latin typeface="Times New Roman" pitchFamily="18" charset="0"/>
                <a:cs typeface="Times New Roman" pitchFamily="18" charset="0"/>
              </a:rPr>
              <a:t>Germs</a:t>
            </a:r>
          </a:p>
          <a:p>
            <a:pPr marL="285750" indent="-285750">
              <a:buFont typeface="Arial" pitchFamily="34" charset="0"/>
              <a:buChar char="•"/>
            </a:pPr>
            <a:r>
              <a:rPr lang="en-US" dirty="0" smtClean="0">
                <a:latin typeface="Times New Roman" pitchFamily="18" charset="0"/>
                <a:cs typeface="Times New Roman" pitchFamily="18" charset="0"/>
              </a:rPr>
              <a:t>Dust</a:t>
            </a:r>
          </a:p>
          <a:p>
            <a:pPr marL="285750" indent="-285750">
              <a:buFont typeface="Arial" pitchFamily="34" charset="0"/>
              <a:buChar char="•"/>
            </a:pPr>
            <a:r>
              <a:rPr lang="en-US" dirty="0">
                <a:latin typeface="Times New Roman" pitchFamily="18" charset="0"/>
                <a:cs typeface="Times New Roman" pitchFamily="18" charset="0"/>
              </a:rPr>
              <a:t>Air Pollution and Toxic Hazards Associated with Poultry Litter </a:t>
            </a:r>
            <a:r>
              <a:rPr lang="en-US" dirty="0" smtClean="0">
                <a:latin typeface="Times New Roman" pitchFamily="18" charset="0"/>
                <a:cs typeface="Times New Roman" pitchFamily="18" charset="0"/>
              </a:rPr>
              <a:t>Incineration. </a:t>
            </a:r>
          </a:p>
          <a:p>
            <a:pPr marL="285750" indent="-285750">
              <a:buFont typeface="Arial" pitchFamily="34" charset="0"/>
              <a:buChar char="•"/>
            </a:pPr>
            <a:r>
              <a:rPr lang="en-US" dirty="0" smtClean="0">
                <a:latin typeface="Times New Roman" pitchFamily="18" charset="0"/>
                <a:cs typeface="Times New Roman" pitchFamily="18" charset="0"/>
              </a:rPr>
              <a:t>Dirtier </a:t>
            </a:r>
            <a:r>
              <a:rPr lang="en-US" dirty="0">
                <a:latin typeface="Times New Roman" pitchFamily="18" charset="0"/>
                <a:cs typeface="Times New Roman" pitchFamily="18" charset="0"/>
              </a:rPr>
              <a:t>than Coal Plants </a:t>
            </a:r>
            <a:r>
              <a:rPr lang="en-US" dirty="0" smtClean="0">
                <a:latin typeface="Times New Roman" pitchFamily="18" charset="0"/>
                <a:cs typeface="Times New Roman" pitchFamily="18" charset="0"/>
              </a:rPr>
              <a:t>.</a:t>
            </a:r>
          </a:p>
          <a:p>
            <a:pPr marL="285750" indent="-285750">
              <a:buFont typeface="Arial" pitchFamily="34" charset="0"/>
              <a:buChar char="•"/>
            </a:pPr>
            <a:r>
              <a:rPr lang="en-US" dirty="0" smtClean="0">
                <a:latin typeface="Times New Roman" pitchFamily="18" charset="0"/>
                <a:cs typeface="Times New Roman" pitchFamily="18" charset="0"/>
              </a:rPr>
              <a:t>Largest </a:t>
            </a:r>
            <a:r>
              <a:rPr lang="en-US" dirty="0">
                <a:latin typeface="Times New Roman" pitchFamily="18" charset="0"/>
                <a:cs typeface="Times New Roman" pitchFamily="18" charset="0"/>
              </a:rPr>
              <a:t>source of sulfuric </a:t>
            </a:r>
            <a:r>
              <a:rPr lang="en-US" dirty="0" smtClean="0">
                <a:latin typeface="Times New Roman" pitchFamily="18" charset="0"/>
                <a:cs typeface="Times New Roman" pitchFamily="18" charset="0"/>
              </a:rPr>
              <a:t>acid. </a:t>
            </a:r>
            <a:endParaRPr lang="en-US" dirty="0">
              <a:latin typeface="Times New Roman" pitchFamily="18" charset="0"/>
              <a:cs typeface="Times New Roman" pitchFamily="18" charset="0"/>
            </a:endParaRPr>
          </a:p>
          <a:p>
            <a:pPr marL="285750" indent="-285750">
              <a:buFont typeface="Arial" pitchFamily="34" charset="0"/>
              <a:buChar char="•"/>
            </a:pPr>
            <a:r>
              <a:rPr lang="en-US" dirty="0" smtClean="0">
                <a:latin typeface="Times New Roman" pitchFamily="18" charset="0"/>
                <a:cs typeface="Times New Roman" pitchFamily="18" charset="0"/>
              </a:rPr>
              <a:t>Second </a:t>
            </a:r>
            <a:r>
              <a:rPr lang="en-US" dirty="0">
                <a:latin typeface="Times New Roman" pitchFamily="18" charset="0"/>
                <a:cs typeface="Times New Roman" pitchFamily="18" charset="0"/>
              </a:rPr>
              <a:t>largest source of hydrochloric acid</a:t>
            </a:r>
          </a:p>
        </p:txBody>
      </p:sp>
      <p:sp>
        <p:nvSpPr>
          <p:cNvPr id="6" name="TextBox 5"/>
          <p:cNvSpPr txBox="1"/>
          <p:nvPr/>
        </p:nvSpPr>
        <p:spPr>
          <a:xfrm>
            <a:off x="3096336" y="4182445"/>
            <a:ext cx="4343400"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indent="-285750">
              <a:buFont typeface="Wingdings" pitchFamily="2" charset="2"/>
              <a:buChar char="§"/>
            </a:pPr>
            <a:r>
              <a:rPr lang="en-US" sz="2000" dirty="0"/>
              <a:t>WATER QUALIITY CONCERNS</a:t>
            </a:r>
          </a:p>
        </p:txBody>
      </p:sp>
      <p:sp>
        <p:nvSpPr>
          <p:cNvPr id="7" name="TextBox 6"/>
          <p:cNvSpPr txBox="1"/>
          <p:nvPr/>
        </p:nvSpPr>
        <p:spPr>
          <a:xfrm>
            <a:off x="3070178" y="4648200"/>
            <a:ext cx="6172200" cy="1754326"/>
          </a:xfrm>
          <a:prstGeom prst="rect">
            <a:avLst/>
          </a:prstGeom>
          <a:noFill/>
        </p:spPr>
        <p:txBody>
          <a:bodyPr wrap="square" rtlCol="0">
            <a:spAutoFit/>
          </a:bodyPr>
          <a:lstStyle/>
          <a:p>
            <a:pPr marL="285750" indent="-285750">
              <a:buFont typeface="Arial" pitchFamily="34" charset="0"/>
              <a:buChar char="•"/>
            </a:pPr>
            <a:r>
              <a:rPr lang="en-US" dirty="0">
                <a:latin typeface="Times New Roman" pitchFamily="18" charset="0"/>
                <a:cs typeface="Times New Roman" pitchFamily="18" charset="0"/>
              </a:rPr>
              <a:t>Organic Matter (BOD) </a:t>
            </a:r>
          </a:p>
          <a:p>
            <a:pPr marL="285750" indent="-285750">
              <a:buFont typeface="Arial" pitchFamily="34" charset="0"/>
              <a:buChar char="•"/>
            </a:pPr>
            <a:r>
              <a:rPr lang="en-US" dirty="0" smtClean="0">
                <a:latin typeface="Times New Roman" pitchFamily="18" charset="0"/>
                <a:cs typeface="Times New Roman" pitchFamily="18" charset="0"/>
              </a:rPr>
              <a:t>Nitrogen </a:t>
            </a:r>
            <a:r>
              <a:rPr lang="en-US" dirty="0">
                <a:latin typeface="Times New Roman" pitchFamily="18" charset="0"/>
                <a:cs typeface="Times New Roman" pitchFamily="18" charset="0"/>
              </a:rPr>
              <a:t>(N) and Phosphorus (P) in surface water </a:t>
            </a:r>
          </a:p>
          <a:p>
            <a:pPr marL="285750" indent="-285750">
              <a:buFont typeface="Arial" pitchFamily="34" charset="0"/>
              <a:buChar char="•"/>
            </a:pPr>
            <a:r>
              <a:rPr lang="en-US" dirty="0" smtClean="0">
                <a:latin typeface="Times New Roman" pitchFamily="18" charset="0"/>
                <a:cs typeface="Times New Roman" pitchFamily="18" charset="0"/>
              </a:rPr>
              <a:t>Nitrate </a:t>
            </a:r>
            <a:r>
              <a:rPr lang="en-US" dirty="0">
                <a:latin typeface="Times New Roman" pitchFamily="18" charset="0"/>
                <a:cs typeface="Times New Roman" pitchFamily="18" charset="0"/>
              </a:rPr>
              <a:t>in ground water </a:t>
            </a:r>
          </a:p>
          <a:p>
            <a:pPr marL="285750" indent="-285750">
              <a:buFont typeface="Arial" pitchFamily="34" charset="0"/>
              <a:buChar char="•"/>
            </a:pPr>
            <a:r>
              <a:rPr lang="en-US" dirty="0" smtClean="0">
                <a:latin typeface="Times New Roman" pitchFamily="18" charset="0"/>
                <a:cs typeface="Times New Roman" pitchFamily="18" charset="0"/>
              </a:rPr>
              <a:t>Germs </a:t>
            </a:r>
          </a:p>
          <a:p>
            <a:pPr marL="285750" indent="-285750">
              <a:buFont typeface="Arial" pitchFamily="34" charset="0"/>
              <a:buChar char="•"/>
            </a:pPr>
            <a:r>
              <a:rPr lang="en-US" dirty="0" smtClean="0">
                <a:latin typeface="Times New Roman" pitchFamily="18" charset="0"/>
                <a:cs typeface="Times New Roman" pitchFamily="18" charset="0"/>
              </a:rPr>
              <a:t>Salts</a:t>
            </a:r>
            <a:r>
              <a:rPr lang="en-US" dirty="0">
                <a:latin typeface="Times New Roman" pitchFamily="18" charset="0"/>
                <a:cs typeface="Times New Roman" pitchFamily="18" charset="0"/>
              </a:rPr>
              <a:t>, Arsenic, Copper, Zinc </a:t>
            </a:r>
          </a:p>
          <a:p>
            <a:pPr marL="285750" indent="-285750">
              <a:buFont typeface="Arial" pitchFamily="34" charset="0"/>
              <a:buChar char="•"/>
            </a:pPr>
            <a:r>
              <a:rPr lang="en-US" dirty="0" smtClean="0">
                <a:latin typeface="Times New Roman" pitchFamily="18" charset="0"/>
                <a:cs typeface="Times New Roman" pitchFamily="18" charset="0"/>
              </a:rPr>
              <a:t>Antibiotics </a:t>
            </a:r>
            <a:r>
              <a:rPr lang="en-US" dirty="0">
                <a:latin typeface="Times New Roman" pitchFamily="18" charset="0"/>
                <a:cs typeface="Times New Roman" pitchFamily="18" charset="0"/>
              </a:rPr>
              <a:t>and hormones</a:t>
            </a:r>
          </a:p>
        </p:txBody>
      </p:sp>
      <p:sp>
        <p:nvSpPr>
          <p:cNvPr id="8" name="Rectangle 7"/>
          <p:cNvSpPr/>
          <p:nvPr/>
        </p:nvSpPr>
        <p:spPr>
          <a:xfrm>
            <a:off x="76200" y="76200"/>
            <a:ext cx="8991600" cy="6705600"/>
          </a:xfrm>
          <a:prstGeom prst="rect">
            <a:avLst/>
          </a:prstGeom>
          <a:no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519" y="6291208"/>
            <a:ext cx="1261281" cy="381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2045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9485"/>
            <a:ext cx="8229600" cy="1143000"/>
          </a:xfrm>
        </p:spPr>
        <p:txBody>
          <a:bodyPr>
            <a:noAutofit/>
          </a:bodyPr>
          <a:lstStyle/>
          <a:p>
            <a:r>
              <a:rPr lang="en-US"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Role of Urja at Poultry Waste Management</a:t>
            </a:r>
          </a:p>
        </p:txBody>
      </p:sp>
      <p:sp>
        <p:nvSpPr>
          <p:cNvPr id="3" name="Content Placeholder 2"/>
          <p:cNvSpPr>
            <a:spLocks noGrp="1"/>
          </p:cNvSpPr>
          <p:nvPr>
            <p:ph idx="1"/>
          </p:nvPr>
        </p:nvSpPr>
        <p:spPr>
          <a:xfrm>
            <a:off x="457200" y="2394290"/>
            <a:ext cx="8229600" cy="2863510"/>
          </a:xfrm>
          <a:ln w="3175"/>
        </p:spPr>
        <p:style>
          <a:lnRef idx="2">
            <a:schemeClr val="accent5"/>
          </a:lnRef>
          <a:fillRef idx="1">
            <a:schemeClr val="lt1"/>
          </a:fillRef>
          <a:effectRef idx="0">
            <a:schemeClr val="accent5"/>
          </a:effectRef>
          <a:fontRef idx="minor">
            <a:schemeClr val="dk1"/>
          </a:fontRef>
        </p:style>
        <p:txBody>
          <a:bodyPr>
            <a:normAutofit/>
          </a:bodyPr>
          <a:lstStyle/>
          <a:p>
            <a:pPr algn="just">
              <a:lnSpc>
                <a:spcPct val="200000"/>
              </a:lnSpc>
            </a:pPr>
            <a:r>
              <a:rPr lang="en-US" sz="2000" dirty="0" smtClean="0">
                <a:latin typeface="Times New Roman" pitchFamily="18" charset="0"/>
                <a:cs typeface="Times New Roman" pitchFamily="18" charset="0"/>
              </a:rPr>
              <a:t>The challenge in litter is its heavier silica and lighter feather content. </a:t>
            </a:r>
          </a:p>
          <a:p>
            <a:pPr algn="just">
              <a:lnSpc>
                <a:spcPct val="200000"/>
              </a:lnSpc>
            </a:pPr>
            <a:r>
              <a:rPr lang="en-US" sz="2000" dirty="0" smtClean="0">
                <a:latin typeface="Times New Roman" pitchFamily="18" charset="0"/>
                <a:cs typeface="Times New Roman" pitchFamily="18" charset="0"/>
              </a:rPr>
              <a:t>So its difficult to deal with waste having such contents.</a:t>
            </a:r>
          </a:p>
          <a:p>
            <a:pPr algn="just">
              <a:lnSpc>
                <a:spcPct val="200000"/>
              </a:lnSpc>
            </a:pPr>
            <a:r>
              <a:rPr lang="en-US" sz="2000" dirty="0" smtClean="0">
                <a:solidFill>
                  <a:srgbClr val="0070C0"/>
                </a:solidFill>
                <a:latin typeface="Times New Roman" pitchFamily="18" charset="0"/>
                <a:cs typeface="Times New Roman" pitchFamily="18" charset="0"/>
              </a:rPr>
              <a:t>Urja Bio System has focused and succeeded to remove those two extremely opposite nature impurities by providing suitable inbuilt design.   </a:t>
            </a:r>
            <a:endParaRPr lang="en-US" sz="2000" dirty="0">
              <a:solidFill>
                <a:srgbClr val="0070C0"/>
              </a:solidFill>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5943601"/>
            <a:ext cx="2195513" cy="550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76200" y="76200"/>
            <a:ext cx="8991600" cy="6705600"/>
          </a:xfrm>
          <a:prstGeom prst="rect">
            <a:avLst/>
          </a:prstGeom>
          <a:no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2206308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How Biogas Plant Works ?</a:t>
            </a:r>
          </a:p>
        </p:txBody>
      </p:sp>
      <p:grpSp>
        <p:nvGrpSpPr>
          <p:cNvPr id="4" name="Group 3"/>
          <p:cNvGrpSpPr/>
          <p:nvPr/>
        </p:nvGrpSpPr>
        <p:grpSpPr>
          <a:xfrm>
            <a:off x="228600" y="1616076"/>
            <a:ext cx="8548254" cy="4926810"/>
            <a:chOff x="457200" y="1389856"/>
            <a:chExt cx="8548254" cy="492681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855913"/>
              <a:ext cx="8229600"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842113" y="2172227"/>
              <a:ext cx="1796527" cy="1472877"/>
            </a:xfrm>
            <a:prstGeom prst="rect">
              <a:avLst/>
            </a:prstGeom>
            <a:ln w="6350"/>
          </p:spPr>
          <p:style>
            <a:lnRef idx="2">
              <a:schemeClr val="accent1"/>
            </a:lnRef>
            <a:fillRef idx="1">
              <a:schemeClr val="lt1"/>
            </a:fillRef>
            <a:effectRef idx="0">
              <a:schemeClr val="accent1"/>
            </a:effectRef>
            <a:fontRef idx="minor">
              <a:schemeClr val="dk1"/>
            </a:fontRef>
          </p:style>
          <p:txBody>
            <a:bodyPr rtlCol="0" anchor="ctr"/>
            <a:lstStyle/>
            <a:p>
              <a:pPr algn="ctr" fontAlgn="auto">
                <a:spcBef>
                  <a:spcPts val="0"/>
                </a:spcBef>
                <a:spcAft>
                  <a:spcPts val="0"/>
                </a:spcAft>
                <a:defRPr/>
              </a:pPr>
              <a:r>
                <a:rPr lang="en-US" sz="1600" b="1" dirty="0"/>
                <a:t>Influent …</a:t>
              </a:r>
            </a:p>
            <a:p>
              <a:pPr marL="342900" indent="-342900" algn="ctr" fontAlgn="auto">
                <a:spcBef>
                  <a:spcPts val="0"/>
                </a:spcBef>
                <a:spcAft>
                  <a:spcPts val="0"/>
                </a:spcAft>
                <a:defRPr/>
              </a:pPr>
              <a:r>
                <a:rPr lang="en-US" sz="1600" dirty="0"/>
                <a:t>Organic N</a:t>
              </a:r>
            </a:p>
            <a:p>
              <a:pPr marL="342900" indent="-342900" algn="ctr" fontAlgn="auto">
                <a:spcBef>
                  <a:spcPts val="0"/>
                </a:spcBef>
                <a:spcAft>
                  <a:spcPts val="0"/>
                </a:spcAft>
                <a:defRPr/>
              </a:pPr>
              <a:r>
                <a:rPr lang="en-US" sz="1600" dirty="0"/>
                <a:t>Ammonium N</a:t>
              </a:r>
            </a:p>
            <a:p>
              <a:pPr marL="342900" indent="-342900" algn="ctr" fontAlgn="auto">
                <a:spcBef>
                  <a:spcPts val="0"/>
                </a:spcBef>
                <a:spcAft>
                  <a:spcPts val="0"/>
                </a:spcAft>
                <a:defRPr/>
              </a:pPr>
              <a:r>
                <a:rPr lang="en-US" sz="1600" dirty="0"/>
                <a:t>Phosphorus</a:t>
              </a:r>
            </a:p>
            <a:p>
              <a:pPr marL="342900" indent="-342900" algn="ctr" fontAlgn="auto">
                <a:spcBef>
                  <a:spcPts val="0"/>
                </a:spcBef>
                <a:spcAft>
                  <a:spcPts val="0"/>
                </a:spcAft>
                <a:defRPr/>
              </a:pPr>
              <a:r>
                <a:rPr lang="en-US" sz="1600" dirty="0"/>
                <a:t>Potassium</a:t>
              </a:r>
            </a:p>
            <a:p>
              <a:pPr algn="ctr"/>
              <a:endParaRPr lang="en-US" sz="1600" dirty="0"/>
            </a:p>
          </p:txBody>
        </p:sp>
        <p:sp>
          <p:nvSpPr>
            <p:cNvPr id="7" name="Flowchart: Delay 6"/>
            <p:cNvSpPr/>
            <p:nvPr/>
          </p:nvSpPr>
          <p:spPr>
            <a:xfrm rot="16200000">
              <a:off x="4296173" y="961627"/>
              <a:ext cx="1295400" cy="2151858"/>
            </a:xfrm>
            <a:prstGeom prst="flowChartDelay">
              <a:avLst/>
            </a:prstGeom>
          </p:spPr>
          <p:style>
            <a:lnRef idx="1">
              <a:schemeClr val="accent1"/>
            </a:lnRef>
            <a:fillRef idx="2">
              <a:schemeClr val="accent1"/>
            </a:fillRef>
            <a:effectRef idx="1">
              <a:schemeClr val="accent1"/>
            </a:effectRef>
            <a:fontRef idx="minor">
              <a:schemeClr val="dk1"/>
            </a:fontRef>
          </p:style>
          <p:txBody>
            <a:bodyPr rtlCol="0" anchor="ctr"/>
            <a:lstStyle/>
            <a:p>
              <a:endParaRPr lang="en-US" b="1" dirty="0">
                <a:latin typeface="Calibri" pitchFamily="34" charset="0"/>
              </a:endParaRPr>
            </a:p>
          </p:txBody>
        </p:sp>
        <p:sp>
          <p:nvSpPr>
            <p:cNvPr id="8" name="TextBox 7"/>
            <p:cNvSpPr txBox="1"/>
            <p:nvPr/>
          </p:nvSpPr>
          <p:spPr>
            <a:xfrm>
              <a:off x="4077800" y="1963943"/>
              <a:ext cx="1676400" cy="338554"/>
            </a:xfrm>
            <a:prstGeom prst="rect">
              <a:avLst/>
            </a:prstGeom>
            <a:noFill/>
          </p:spPr>
          <p:txBody>
            <a:bodyPr wrap="square" rtlCol="0">
              <a:spAutoFit/>
            </a:bodyPr>
            <a:lstStyle/>
            <a:p>
              <a:pPr algn="ctr"/>
              <a:r>
                <a:rPr lang="en-US" sz="1600" dirty="0" smtClean="0"/>
                <a:t>Digester </a:t>
              </a:r>
              <a:endParaRPr lang="en-US" sz="1600" dirty="0"/>
            </a:p>
          </p:txBody>
        </p:sp>
        <p:sp>
          <p:nvSpPr>
            <p:cNvPr id="9" name="Rectangle 8"/>
            <p:cNvSpPr/>
            <p:nvPr/>
          </p:nvSpPr>
          <p:spPr>
            <a:xfrm>
              <a:off x="3867944" y="2734072"/>
              <a:ext cx="2151858" cy="115212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0" name="Freeform 9"/>
            <p:cNvSpPr/>
            <p:nvPr/>
          </p:nvSpPr>
          <p:spPr>
            <a:xfrm>
              <a:off x="3865418" y="3269651"/>
              <a:ext cx="2161309" cy="207840"/>
            </a:xfrm>
            <a:custGeom>
              <a:avLst/>
              <a:gdLst>
                <a:gd name="connsiteX0" fmla="*/ 0 w 2161309"/>
                <a:gd name="connsiteY0" fmla="*/ 193985 h 207840"/>
                <a:gd name="connsiteX1" fmla="*/ 401782 w 2161309"/>
                <a:gd name="connsiteY1" fmla="*/ 22 h 207840"/>
                <a:gd name="connsiteX2" fmla="*/ 1080655 w 2161309"/>
                <a:gd name="connsiteY2" fmla="*/ 180131 h 207840"/>
                <a:gd name="connsiteX3" fmla="*/ 1565564 w 2161309"/>
                <a:gd name="connsiteY3" fmla="*/ 13876 h 207840"/>
                <a:gd name="connsiteX4" fmla="*/ 2161309 w 2161309"/>
                <a:gd name="connsiteY4" fmla="*/ 207840 h 207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1309" h="207840">
                  <a:moveTo>
                    <a:pt x="0" y="193985"/>
                  </a:moveTo>
                  <a:cubicBezTo>
                    <a:pt x="110836" y="98158"/>
                    <a:pt x="221673" y="2331"/>
                    <a:pt x="401782" y="22"/>
                  </a:cubicBezTo>
                  <a:cubicBezTo>
                    <a:pt x="581891" y="-2287"/>
                    <a:pt x="886691" y="177822"/>
                    <a:pt x="1080655" y="180131"/>
                  </a:cubicBezTo>
                  <a:cubicBezTo>
                    <a:pt x="1274619" y="182440"/>
                    <a:pt x="1385455" y="9258"/>
                    <a:pt x="1565564" y="13876"/>
                  </a:cubicBezTo>
                  <a:cubicBezTo>
                    <a:pt x="1745673" y="18494"/>
                    <a:pt x="1953491" y="113167"/>
                    <a:pt x="2161309" y="20784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1" name="TextBox 10"/>
            <p:cNvSpPr txBox="1"/>
            <p:nvPr/>
          </p:nvSpPr>
          <p:spPr>
            <a:xfrm>
              <a:off x="4572000" y="2866959"/>
              <a:ext cx="914400" cy="338554"/>
            </a:xfrm>
            <a:prstGeom prst="rect">
              <a:avLst/>
            </a:prstGeom>
            <a:noFill/>
          </p:spPr>
          <p:txBody>
            <a:bodyPr wrap="square" rtlCol="0">
              <a:spAutoFit/>
            </a:bodyPr>
            <a:lstStyle/>
            <a:p>
              <a:r>
                <a:rPr lang="en-US" sz="1600" dirty="0"/>
                <a:t>S</a:t>
              </a:r>
              <a:r>
                <a:rPr lang="en-US" sz="1600" dirty="0" smtClean="0"/>
                <a:t>lurry</a:t>
              </a:r>
              <a:endParaRPr lang="en-US" sz="1600" dirty="0"/>
            </a:p>
          </p:txBody>
        </p:sp>
        <p:sp>
          <p:nvSpPr>
            <p:cNvPr id="12" name="TextBox 11"/>
            <p:cNvSpPr txBox="1"/>
            <p:nvPr/>
          </p:nvSpPr>
          <p:spPr>
            <a:xfrm>
              <a:off x="4350329" y="3487798"/>
              <a:ext cx="1669473" cy="338554"/>
            </a:xfrm>
            <a:prstGeom prst="rect">
              <a:avLst/>
            </a:prstGeom>
            <a:noFill/>
          </p:spPr>
          <p:txBody>
            <a:bodyPr wrap="square" rtlCol="0">
              <a:spAutoFit/>
            </a:bodyPr>
            <a:lstStyle/>
            <a:p>
              <a:r>
                <a:rPr lang="en-US" sz="1600" dirty="0" smtClean="0"/>
                <a:t>Settled solids </a:t>
              </a:r>
              <a:endParaRPr lang="en-US" sz="1600" dirty="0"/>
            </a:p>
          </p:txBody>
        </p:sp>
        <p:sp>
          <p:nvSpPr>
            <p:cNvPr id="13" name="Rectangle 12"/>
            <p:cNvSpPr/>
            <p:nvPr/>
          </p:nvSpPr>
          <p:spPr>
            <a:xfrm>
              <a:off x="7204363" y="2139411"/>
              <a:ext cx="1801091" cy="1460342"/>
            </a:xfrm>
            <a:prstGeom prst="rect">
              <a:avLst/>
            </a:prstGeom>
            <a:ln w="3175"/>
          </p:spPr>
          <p:style>
            <a:lnRef idx="2">
              <a:schemeClr val="accent1"/>
            </a:lnRef>
            <a:fillRef idx="1">
              <a:schemeClr val="lt1"/>
            </a:fillRef>
            <a:effectRef idx="0">
              <a:schemeClr val="accent1"/>
            </a:effectRef>
            <a:fontRef idx="minor">
              <a:schemeClr val="dk1"/>
            </a:fontRef>
          </p:style>
          <p:txBody>
            <a:bodyPr rtlCol="0" anchor="ctr"/>
            <a:lstStyle/>
            <a:p>
              <a:pPr>
                <a:defRPr/>
              </a:pPr>
              <a:r>
                <a:rPr lang="en-US" sz="1600" b="1" dirty="0"/>
                <a:t>Effluent …</a:t>
              </a:r>
            </a:p>
            <a:p>
              <a:pPr marL="342900" indent="-342900">
                <a:defRPr/>
              </a:pPr>
              <a:r>
                <a:rPr lang="en-US" sz="1600" dirty="0"/>
                <a:t>Ammonium N</a:t>
              </a:r>
            </a:p>
            <a:p>
              <a:pPr marL="342900" indent="-342900">
                <a:defRPr/>
              </a:pPr>
              <a:r>
                <a:rPr lang="en-US" sz="1600" dirty="0"/>
                <a:t>Phosphorus</a:t>
              </a:r>
            </a:p>
            <a:p>
              <a:pPr marL="342900" indent="-342900">
                <a:defRPr/>
              </a:pPr>
              <a:r>
                <a:rPr lang="en-US" sz="1600" dirty="0"/>
                <a:t>Potassium</a:t>
              </a:r>
            </a:p>
          </p:txBody>
        </p:sp>
        <p:sp>
          <p:nvSpPr>
            <p:cNvPr id="14" name="TextBox 13"/>
            <p:cNvSpPr txBox="1"/>
            <p:nvPr/>
          </p:nvSpPr>
          <p:spPr>
            <a:xfrm>
              <a:off x="464127" y="4004102"/>
              <a:ext cx="2362200" cy="1384995"/>
            </a:xfrm>
            <a:prstGeom prst="rect">
              <a:avLst/>
            </a:prstGeom>
            <a:noFill/>
          </p:spPr>
          <p:txBody>
            <a:bodyPr wrap="square" rtlCol="0">
              <a:spAutoFit/>
            </a:bodyPr>
            <a:lstStyle/>
            <a:p>
              <a:r>
                <a:rPr lang="en-US" sz="1600" b="1" dirty="0">
                  <a:latin typeface="Times New Roman" pitchFamily="18" charset="0"/>
                  <a:cs typeface="Times New Roman" pitchFamily="18" charset="0"/>
                </a:rPr>
                <a:t>Anaerobic digesters do not significantly reduce manure nutrient content.</a:t>
              </a:r>
            </a:p>
            <a:p>
              <a:endParaRPr lang="en-US" sz="2000" dirty="0">
                <a:latin typeface="Times New Roman" pitchFamily="18" charset="0"/>
                <a:cs typeface="Times New Roman" pitchFamily="18" charset="0"/>
              </a:endParaRPr>
            </a:p>
          </p:txBody>
        </p:sp>
        <p:sp>
          <p:nvSpPr>
            <p:cNvPr id="15" name="TextBox 14"/>
            <p:cNvSpPr txBox="1"/>
            <p:nvPr/>
          </p:nvSpPr>
          <p:spPr>
            <a:xfrm>
              <a:off x="3953271" y="4002088"/>
              <a:ext cx="2151858" cy="1354217"/>
            </a:xfrm>
            <a:prstGeom prst="rect">
              <a:avLst/>
            </a:prstGeom>
            <a:noFill/>
          </p:spPr>
          <p:txBody>
            <a:bodyPr wrap="square" rtlCol="0">
              <a:spAutoFit/>
            </a:bodyPr>
            <a:lstStyle/>
            <a:p>
              <a:r>
                <a:rPr lang="en-US" sz="1600" b="1" dirty="0">
                  <a:latin typeface="Calibri" pitchFamily="34" charset="0"/>
                </a:rPr>
                <a:t>Solids accumulated in the bottom of the digester also contain some P &amp; N</a:t>
              </a:r>
            </a:p>
            <a:p>
              <a:endParaRPr lang="en-US" dirty="0"/>
            </a:p>
          </p:txBody>
        </p:sp>
        <p:sp>
          <p:nvSpPr>
            <p:cNvPr id="16" name="TextBox 15"/>
            <p:cNvSpPr txBox="1"/>
            <p:nvPr/>
          </p:nvSpPr>
          <p:spPr>
            <a:xfrm>
              <a:off x="7315200" y="4004102"/>
              <a:ext cx="1524000" cy="1908215"/>
            </a:xfrm>
            <a:prstGeom prst="rect">
              <a:avLst/>
            </a:prstGeom>
            <a:noFill/>
          </p:spPr>
          <p:txBody>
            <a:bodyPr wrap="square" rtlCol="0">
              <a:spAutoFit/>
            </a:bodyPr>
            <a:lstStyle/>
            <a:p>
              <a:r>
                <a:rPr lang="en-US" sz="1600" b="1" dirty="0">
                  <a:latin typeface="Times New Roman" pitchFamily="18" charset="0"/>
                  <a:cs typeface="Times New Roman" pitchFamily="18" charset="0"/>
                </a:rPr>
                <a:t>Ammonium N increases as Organic N is transformed in the anaerobic </a:t>
              </a:r>
              <a:r>
                <a:rPr lang="en-US" b="1" dirty="0">
                  <a:latin typeface="Times New Roman" pitchFamily="18" charset="0"/>
                  <a:cs typeface="Times New Roman" pitchFamily="18" charset="0"/>
                </a:rPr>
                <a:t>process</a:t>
              </a:r>
              <a:r>
                <a:rPr lang="en-US" sz="2000" b="1" dirty="0">
                  <a:latin typeface="Times New Roman" pitchFamily="18" charset="0"/>
                  <a:cs typeface="Times New Roman" pitchFamily="18" charset="0"/>
                </a:rPr>
                <a:t>.</a:t>
              </a:r>
            </a:p>
            <a:p>
              <a:endParaRPr lang="en-US" dirty="0"/>
            </a:p>
          </p:txBody>
        </p:sp>
        <p:sp>
          <p:nvSpPr>
            <p:cNvPr id="17" name="TextBox 16"/>
            <p:cNvSpPr txBox="1"/>
            <p:nvPr/>
          </p:nvSpPr>
          <p:spPr>
            <a:xfrm>
              <a:off x="1031145" y="5916556"/>
              <a:ext cx="7825455" cy="400110"/>
            </a:xfrm>
            <a:prstGeom prst="rect">
              <a:avLst/>
            </a:prstGeom>
            <a:ln w="3175">
              <a:solidFill>
                <a:schemeClr val="accent1"/>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000" dirty="0" smtClean="0">
                  <a:latin typeface="Times New Roman" pitchFamily="18" charset="0"/>
                  <a:cs typeface="Times New Roman" pitchFamily="18" charset="0"/>
                </a:rPr>
                <a:t>Nutrients </a:t>
              </a:r>
              <a:r>
                <a:rPr lang="en-US" sz="2000" dirty="0">
                  <a:latin typeface="Times New Roman" pitchFamily="18" charset="0"/>
                  <a:cs typeface="Times New Roman" pitchFamily="18" charset="0"/>
                </a:rPr>
                <a:t>are not reduced through the anaerobic </a:t>
              </a:r>
              <a:r>
                <a:rPr lang="en-US" sz="2000" dirty="0" smtClean="0">
                  <a:latin typeface="Times New Roman" pitchFamily="18" charset="0"/>
                  <a:cs typeface="Times New Roman" pitchFamily="18" charset="0"/>
                </a:rPr>
                <a:t>process</a:t>
              </a:r>
              <a:endParaRPr lang="en-US" sz="2000" dirty="0">
                <a:latin typeface="Times New Roman" pitchFamily="18" charset="0"/>
                <a:cs typeface="Times New Roman" pitchFamily="18" charset="0"/>
              </a:endParaRPr>
            </a:p>
          </p:txBody>
        </p:sp>
        <p:sp>
          <p:nvSpPr>
            <p:cNvPr id="18" name="Right Arrow 17"/>
            <p:cNvSpPr/>
            <p:nvPr/>
          </p:nvSpPr>
          <p:spPr>
            <a:xfrm>
              <a:off x="2826327" y="2514600"/>
              <a:ext cx="907473" cy="525979"/>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9" name="Right Arrow 18"/>
            <p:cNvSpPr/>
            <p:nvPr/>
          </p:nvSpPr>
          <p:spPr>
            <a:xfrm>
              <a:off x="6172200" y="2514601"/>
              <a:ext cx="914400" cy="525978"/>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grpSp>
      <p:sp>
        <p:nvSpPr>
          <p:cNvPr id="20" name="Rectangle 19"/>
          <p:cNvSpPr/>
          <p:nvPr/>
        </p:nvSpPr>
        <p:spPr>
          <a:xfrm>
            <a:off x="76200" y="76200"/>
            <a:ext cx="8991600" cy="6705600"/>
          </a:xfrm>
          <a:prstGeom prst="rect">
            <a:avLst/>
          </a:prstGeom>
          <a:no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8353022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3216</TotalTime>
  <Words>1120</Words>
  <Application>Microsoft Office PowerPoint</Application>
  <PresentationFormat>On-screen Show (4:3)</PresentationFormat>
  <Paragraphs>174</Paragraphs>
  <Slides>22</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22</vt:i4>
      </vt:variant>
    </vt:vector>
  </HeadingPairs>
  <TitlesOfParts>
    <vt:vector size="35" baseType="lpstr">
      <vt:lpstr>宋体</vt:lpstr>
      <vt:lpstr>Arial</vt:lpstr>
      <vt:lpstr>Arial Black</vt:lpstr>
      <vt:lpstr>Calibri</vt:lpstr>
      <vt:lpstr>Century Gothic</vt:lpstr>
      <vt:lpstr>Dosis ExtraLight</vt:lpstr>
      <vt:lpstr>Lato Light</vt:lpstr>
      <vt:lpstr>Lucida Sans</vt:lpstr>
      <vt:lpstr>Noto Sans Symbols</vt:lpstr>
      <vt:lpstr>Palatino Linotype</vt:lpstr>
      <vt:lpstr>Times New Roman</vt:lpstr>
      <vt:lpstr>Wingdings</vt:lpstr>
      <vt:lpstr>Office Theme</vt:lpstr>
      <vt:lpstr>PowerPoint Presentation</vt:lpstr>
      <vt:lpstr>URJA BIO SYSTEM PVT. LTD. </vt:lpstr>
      <vt:lpstr>BIOGASS CONCEPT</vt:lpstr>
      <vt:lpstr>INDIAN POULTRY INDUSTRY</vt:lpstr>
      <vt:lpstr>INDIAN POULTRY SECTOR STRENGHTS</vt:lpstr>
      <vt:lpstr>ENVIRONMENTAL CONCERNS</vt:lpstr>
      <vt:lpstr>PowerPoint Presentation</vt:lpstr>
      <vt:lpstr>Role of Urja at Poultry Waste Management</vt:lpstr>
      <vt:lpstr>How Biogas Plant Works ?</vt:lpstr>
      <vt:lpstr>OPTIONS FOR BIOGAS UTILIZATION</vt:lpstr>
      <vt:lpstr>LIST OF SUCCESSFUL INSTALLATION OF BIOGAS PROJECT BASED ON POULTRY WASTE </vt:lpstr>
      <vt:lpstr>PowerPoint Presentation</vt:lpstr>
      <vt:lpstr>CASE STUDY OF ANAND AGRO BIOGAS PLANT, NASIK.</vt:lpstr>
      <vt:lpstr>PLANT PHOTOS</vt:lpstr>
      <vt:lpstr>MANURE PROCESSING FOR BETTER VALUE ADDITION TO PROM  </vt:lpstr>
      <vt:lpstr>PROCESSING OF MANURE INTO PROM </vt:lpstr>
      <vt:lpstr>LIQUID FORM OF MANURE FOR MICROFILTRATION &amp; PACKING </vt:lpstr>
      <vt:lpstr>BIO CNG PROJECTS BASED ON poultry litter</vt:lpstr>
      <vt:lpstr>PowerPoint Presentation</vt:lpstr>
      <vt:lpstr>SOCIAL BENEFITS </vt:lpstr>
      <vt:lpstr>ENVIRONMENTAL BENEFITS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admin</cp:lastModifiedBy>
  <cp:revision>81</cp:revision>
  <dcterms:created xsi:type="dcterms:W3CDTF">2006-08-16T00:00:00Z</dcterms:created>
  <dcterms:modified xsi:type="dcterms:W3CDTF">2024-06-20T08:50:58Z</dcterms:modified>
</cp:coreProperties>
</file>